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6858000" cx="12192000"/>
  <p:notesSz cx="6858000" cy="9144000"/>
  <p:embeddedFontLst>
    <p:embeddedFont>
      <p:font typeface="Play"/>
      <p:regular r:id="rId31"/>
      <p:bold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3" roundtripDataSignature="AMtx7mhu5btz8xYyI8L5+3/zeT71K7u2v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Play-regular.fntdata"/><Relationship Id="rId30" Type="http://schemas.openxmlformats.org/officeDocument/2006/relationships/slide" Target="slides/slide26.xml"/><Relationship Id="rId11" Type="http://schemas.openxmlformats.org/officeDocument/2006/relationships/slide" Target="slides/slide7.xml"/><Relationship Id="rId33" Type="http://customschemas.google.com/relationships/presentationmetadata" Target="metadata"/><Relationship Id="rId10" Type="http://schemas.openxmlformats.org/officeDocument/2006/relationships/slide" Target="slides/slide6.xml"/><Relationship Id="rId32" Type="http://schemas.openxmlformats.org/officeDocument/2006/relationships/font" Target="fonts/Play-bold.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0daf2f6de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g20daf2f6dec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Margem, DOi, invasão perineural, estadiamento</a:t>
            </a:r>
            <a:endParaRPr/>
          </a:p>
        </p:txBody>
      </p:sp>
      <p:sp>
        <p:nvSpPr>
          <p:cNvPr id="221" name="Google Shape;22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0daf2f6dec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g20daf2f6dec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20daf2f6de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g20daf2f6dec_0_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20daf2f6dec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g20daf2f6dec_0_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20daf2f6dec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g20daf2f6dec_0_9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2dec193011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Ver trabalhos com os fatores prognósticos em pacientes jovens - se não tiver, é ponto positivo.</a:t>
            </a:r>
            <a:endParaRPr/>
          </a:p>
        </p:txBody>
      </p:sp>
      <p:sp>
        <p:nvSpPr>
          <p:cNvPr id="310" name="Google Shape;310;g2dec1930113_0_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20daf2f6dec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Comentar sobre a intenção de publicar com a casuística completa.</a:t>
            </a:r>
            <a:endParaRPr/>
          </a:p>
        </p:txBody>
      </p:sp>
      <p:sp>
        <p:nvSpPr>
          <p:cNvPr id="327" name="Google Shape;327;g20daf2f6dec_0_1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20daf2f6dec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Ver trabalhos com os fatores prognósticos em pacientes jovens - se não tiver, é ponto positivo.</a:t>
            </a:r>
            <a:endParaRPr/>
          </a:p>
        </p:txBody>
      </p:sp>
      <p:sp>
        <p:nvSpPr>
          <p:cNvPr id="338" name="Google Shape;338;g20daf2f6dec_0_1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20daf2f6dec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g20daf2f6dec_0_10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3,6%</a:t>
            </a:r>
            <a:endParaRPr/>
          </a:p>
        </p:txBody>
      </p:sp>
      <p:sp>
        <p:nvSpPr>
          <p:cNvPr id="110" name="Google Shape;11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2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7" name="Shape 17"/>
        <p:cNvGrpSpPr/>
        <p:nvPr/>
      </p:nvGrpSpPr>
      <p:grpSpPr>
        <a:xfrm>
          <a:off x="0" y="0"/>
          <a:ext cx="0" cy="0"/>
          <a:chOff x="0" y="0"/>
          <a:chExt cx="0" cy="0"/>
        </a:xfrm>
      </p:grpSpPr>
      <p:sp>
        <p:nvSpPr>
          <p:cNvPr id="18" name="Google Shape;18;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3" name="Shape 23"/>
        <p:cNvGrpSpPr/>
        <p:nvPr/>
      </p:nvGrpSpPr>
      <p:grpSpPr>
        <a:xfrm>
          <a:off x="0" y="0"/>
          <a:ext cx="0" cy="0"/>
          <a:chOff x="0" y="0"/>
          <a:chExt cx="0" cy="0"/>
        </a:xfrm>
      </p:grpSpPr>
      <p:sp>
        <p:nvSpPr>
          <p:cNvPr id="24" name="Google Shape;24;p2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6" name="Google Shape;26;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29" name="Shape 29"/>
        <p:cNvGrpSpPr/>
        <p:nvPr/>
      </p:nvGrpSpPr>
      <p:grpSpPr>
        <a:xfrm>
          <a:off x="0" y="0"/>
          <a:ext cx="0" cy="0"/>
          <a:chOff x="0" y="0"/>
          <a:chExt cx="0" cy="0"/>
        </a:xfrm>
      </p:grpSpPr>
      <p:sp>
        <p:nvSpPr>
          <p:cNvPr id="30" name="Google Shape;30;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36" name="Shape 36"/>
        <p:cNvGrpSpPr/>
        <p:nvPr/>
      </p:nvGrpSpPr>
      <p:grpSpPr>
        <a:xfrm>
          <a:off x="0" y="0"/>
          <a:ext cx="0" cy="0"/>
          <a:chOff x="0" y="0"/>
          <a:chExt cx="0" cy="0"/>
        </a:xfrm>
      </p:grpSpPr>
      <p:sp>
        <p:nvSpPr>
          <p:cNvPr id="37" name="Google Shape;37;p2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5" name="Shape 45"/>
        <p:cNvGrpSpPr/>
        <p:nvPr/>
      </p:nvGrpSpPr>
      <p:grpSpPr>
        <a:xfrm>
          <a:off x="0" y="0"/>
          <a:ext cx="0" cy="0"/>
          <a:chOff x="0" y="0"/>
          <a:chExt cx="0" cy="0"/>
        </a:xfrm>
      </p:grpSpPr>
      <p:sp>
        <p:nvSpPr>
          <p:cNvPr id="46" name="Google Shape;46;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0" name="Shape 50"/>
        <p:cNvGrpSpPr/>
        <p:nvPr/>
      </p:nvGrpSpPr>
      <p:grpSpPr>
        <a:xfrm>
          <a:off x="0" y="0"/>
          <a:ext cx="0" cy="0"/>
          <a:chOff x="0" y="0"/>
          <a:chExt cx="0" cy="0"/>
        </a:xfrm>
      </p:grpSpPr>
      <p:sp>
        <p:nvSpPr>
          <p:cNvPr id="51" name="Google Shape;51;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8"/>
          <p:cNvSpPr/>
          <p:nvPr>
            <p:ph idx="2" type="pic"/>
          </p:nvPr>
        </p:nvSpPr>
        <p:spPr>
          <a:xfrm>
            <a:off x="5183188" y="987425"/>
            <a:ext cx="6172200" cy="4873625"/>
          </a:xfrm>
          <a:prstGeom prst="rect">
            <a:avLst/>
          </a:prstGeom>
          <a:noFill/>
          <a:ln>
            <a:noFill/>
          </a:ln>
        </p:spPr>
      </p:sp>
      <p:sp>
        <p:nvSpPr>
          <p:cNvPr id="64" name="Google Shape;64;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 Id="rId4" Type="http://schemas.openxmlformats.org/officeDocument/2006/relationships/image" Target="../media/image10.png"/><Relationship Id="rId5"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341028"/>
            <a:ext cx="9144000" cy="2462213"/>
          </a:xfrm>
          <a:prstGeom prst="rect">
            <a:avLst/>
          </a:prstGeom>
          <a:noFill/>
          <a:ln>
            <a:noFill/>
          </a:ln>
        </p:spPr>
        <p:txBody>
          <a:bodyPr anchorCtr="0" anchor="t" bIns="0" lIns="0" spcFirstLastPara="1" rIns="0" wrap="square" tIns="0">
            <a:spAutoFit/>
          </a:bodyPr>
          <a:lstStyle/>
          <a:p>
            <a:pPr indent="0" lvl="0" marL="0" rtl="0" algn="ctr">
              <a:lnSpc>
                <a:spcPct val="100000"/>
              </a:lnSpc>
              <a:spcBef>
                <a:spcPts val="0"/>
              </a:spcBef>
              <a:spcAft>
                <a:spcPts val="0"/>
              </a:spcAft>
              <a:buClr>
                <a:schemeClr val="dk1"/>
              </a:buClr>
              <a:buSzPts val="5000"/>
              <a:buFont typeface="Arial"/>
              <a:buNone/>
            </a:pPr>
            <a:r>
              <a:rPr b="1" lang="en-US" sz="3200">
                <a:latin typeface="Arial"/>
                <a:ea typeface="Arial"/>
                <a:cs typeface="Arial"/>
                <a:sym typeface="Arial"/>
              </a:rPr>
              <a:t>CLINICAL AND PATHOLOGIC CHARACTERISTICS OF HEAD AND NECK SQUAMOUS CELL CANCER IN YOUNG ADULTS OF AN ONCOLOGY CENTER IN BRAZIL</a:t>
            </a:r>
            <a:endParaRPr b="1" sz="4400">
              <a:latin typeface="Arial"/>
              <a:ea typeface="Arial"/>
              <a:cs typeface="Arial"/>
              <a:sym typeface="Arial"/>
            </a:endParaRPr>
          </a:p>
        </p:txBody>
      </p:sp>
      <p:sp>
        <p:nvSpPr>
          <p:cNvPr id="85" name="Google Shape;85;p1"/>
          <p:cNvSpPr txBox="1"/>
          <p:nvPr>
            <p:ph idx="1" type="subTitle"/>
          </p:nvPr>
        </p:nvSpPr>
        <p:spPr>
          <a:xfrm>
            <a:off x="1385777" y="4194406"/>
            <a:ext cx="9144000" cy="1153771"/>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2000"/>
              <a:buNone/>
            </a:pPr>
            <a:r>
              <a:rPr lang="en-US" sz="2000"/>
              <a:t>Wilker Dias Martins</a:t>
            </a:r>
            <a:endParaRPr/>
          </a:p>
          <a:p>
            <a:pPr indent="0" lvl="0" marL="0" rtl="0" algn="ctr">
              <a:lnSpc>
                <a:spcPct val="90000"/>
              </a:lnSpc>
              <a:spcBef>
                <a:spcPts val="1000"/>
              </a:spcBef>
              <a:spcAft>
                <a:spcPts val="0"/>
              </a:spcAft>
              <a:buClr>
                <a:schemeClr val="dk1"/>
              </a:buClr>
              <a:buSzPts val="2000"/>
              <a:buNone/>
            </a:pPr>
            <a:r>
              <a:rPr lang="en-US" sz="2000"/>
              <a:t>M.D., PGY3 Surgical Pathology - HC-FMUSP</a:t>
            </a:r>
            <a:endParaRPr/>
          </a:p>
          <a:p>
            <a:pPr indent="0" lvl="0" marL="0" rtl="0" algn="ctr">
              <a:lnSpc>
                <a:spcPct val="90000"/>
              </a:lnSpc>
              <a:spcBef>
                <a:spcPts val="1000"/>
              </a:spcBef>
              <a:spcAft>
                <a:spcPts val="0"/>
              </a:spcAft>
              <a:buClr>
                <a:schemeClr val="dk1"/>
              </a:buClr>
              <a:buSzPts val="2000"/>
              <a:buNone/>
            </a:pPr>
            <a:r>
              <a:rPr lang="en-US" sz="2000"/>
              <a:t>May 30th, 2024</a:t>
            </a:r>
            <a:endParaRPr/>
          </a:p>
          <a:p>
            <a:pPr indent="0" lvl="0" marL="0" rtl="0" algn="ctr">
              <a:lnSpc>
                <a:spcPct val="90000"/>
              </a:lnSpc>
              <a:spcBef>
                <a:spcPts val="1000"/>
              </a:spcBef>
              <a:spcAft>
                <a:spcPts val="0"/>
              </a:spcAft>
              <a:buClr>
                <a:schemeClr val="dk1"/>
              </a:buClr>
              <a:buSzPts val="2400"/>
              <a:buNone/>
            </a:pPr>
            <a:r>
              <a:t/>
            </a:r>
            <a:endParaRPr/>
          </a:p>
        </p:txBody>
      </p:sp>
      <p:pic>
        <p:nvPicPr>
          <p:cNvPr descr="Icespensino – Plataforma ICESP de Ensino" id="86" name="Google Shape;86;p1"/>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87" name="Google Shape;87;p1"/>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pic>
        <p:nvPicPr>
          <p:cNvPr descr="Icespensino – Plataforma ICESP de Ensino" id="88" name="Google Shape;88;p1"/>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0"/>
          <p:cNvSpPr txBox="1"/>
          <p:nvPr>
            <p:ph type="title"/>
          </p:nvPr>
        </p:nvSpPr>
        <p:spPr>
          <a:xfrm>
            <a:off x="4064295" y="2766218"/>
            <a:ext cx="4063409"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latin typeface="Arial"/>
                <a:ea typeface="Arial"/>
                <a:cs typeface="Arial"/>
                <a:sym typeface="Arial"/>
              </a:rPr>
              <a:t>Results</a:t>
            </a:r>
            <a:endParaRPr/>
          </a:p>
        </p:txBody>
      </p:sp>
      <p:pic>
        <p:nvPicPr>
          <p:cNvPr descr="Icespensino – Plataforma ICESP de Ensino" id="182" name="Google Shape;182;p10"/>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83" name="Google Shape;183;p10"/>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84" name="Google Shape;184;p10"/>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pic>
        <p:nvPicPr>
          <p:cNvPr descr="Icespensino – Plataforma ICESP de Ensino" id="189" name="Google Shape;189;p11"/>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90" name="Google Shape;190;p11"/>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91" name="Google Shape;191;p11"/>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192" name="Google Shape;192;p11"/>
          <p:cNvSpPr txBox="1"/>
          <p:nvPr>
            <p:ph type="title"/>
          </p:nvPr>
        </p:nvSpPr>
        <p:spPr>
          <a:xfrm>
            <a:off x="284140" y="205985"/>
            <a:ext cx="11907859" cy="1354217"/>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Results - Clinicopathological characteristics of HNSCC patients (n=24)</a:t>
            </a:r>
            <a:endParaRPr b="1">
              <a:latin typeface="Arial"/>
              <a:ea typeface="Arial"/>
              <a:cs typeface="Arial"/>
              <a:sym typeface="Arial"/>
            </a:endParaRPr>
          </a:p>
        </p:txBody>
      </p:sp>
      <p:pic>
        <p:nvPicPr>
          <p:cNvPr id="193" name="Google Shape;193;p11"/>
          <p:cNvPicPr preferRelativeResize="0"/>
          <p:nvPr/>
        </p:nvPicPr>
        <p:blipFill rotWithShape="1">
          <a:blip r:embed="rId4">
            <a:alphaModFix/>
          </a:blip>
          <a:srcRect b="8491" l="0" r="0" t="0"/>
          <a:stretch/>
        </p:blipFill>
        <p:spPr>
          <a:xfrm>
            <a:off x="295679" y="1741621"/>
            <a:ext cx="5800321" cy="3920317"/>
          </a:xfrm>
          <a:prstGeom prst="rect">
            <a:avLst/>
          </a:prstGeom>
          <a:noFill/>
          <a:ln>
            <a:noFill/>
          </a:ln>
        </p:spPr>
      </p:pic>
      <p:pic>
        <p:nvPicPr>
          <p:cNvPr descr="Tabela&#10;&#10;Descrição gerada automaticamente" id="194" name="Google Shape;194;p11"/>
          <p:cNvPicPr preferRelativeResize="0"/>
          <p:nvPr/>
        </p:nvPicPr>
        <p:blipFill rotWithShape="1">
          <a:blip r:embed="rId5">
            <a:alphaModFix/>
          </a:blip>
          <a:srcRect b="1469" l="0" r="8605" t="49445"/>
          <a:stretch/>
        </p:blipFill>
        <p:spPr>
          <a:xfrm>
            <a:off x="6603330" y="1850066"/>
            <a:ext cx="5384304" cy="3811873"/>
          </a:xfrm>
          <a:prstGeom prst="rect">
            <a:avLst/>
          </a:prstGeom>
          <a:noFill/>
          <a:ln>
            <a:noFill/>
          </a:ln>
        </p:spPr>
      </p:pic>
      <p:sp>
        <p:nvSpPr>
          <p:cNvPr id="195" name="Google Shape;195;p11"/>
          <p:cNvSpPr/>
          <p:nvPr/>
        </p:nvSpPr>
        <p:spPr>
          <a:xfrm>
            <a:off x="5289725" y="30170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6" name="Google Shape;196;p11"/>
          <p:cNvSpPr/>
          <p:nvPr/>
        </p:nvSpPr>
        <p:spPr>
          <a:xfrm>
            <a:off x="5289725" y="34742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7" name="Google Shape;197;p11"/>
          <p:cNvSpPr/>
          <p:nvPr/>
        </p:nvSpPr>
        <p:spPr>
          <a:xfrm>
            <a:off x="5289725" y="43124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8" name="Google Shape;198;p11"/>
          <p:cNvSpPr/>
          <p:nvPr/>
        </p:nvSpPr>
        <p:spPr>
          <a:xfrm>
            <a:off x="5289725" y="47696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9" name="Google Shape;199;p11"/>
          <p:cNvSpPr/>
          <p:nvPr/>
        </p:nvSpPr>
        <p:spPr>
          <a:xfrm>
            <a:off x="11538125" y="23312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0" name="Google Shape;200;p11"/>
          <p:cNvSpPr/>
          <p:nvPr/>
        </p:nvSpPr>
        <p:spPr>
          <a:xfrm>
            <a:off x="11538125" y="33980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1" name="Google Shape;201;p11"/>
          <p:cNvSpPr/>
          <p:nvPr/>
        </p:nvSpPr>
        <p:spPr>
          <a:xfrm>
            <a:off x="11538125" y="44648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2" name="Google Shape;202;p11"/>
          <p:cNvSpPr/>
          <p:nvPr/>
        </p:nvSpPr>
        <p:spPr>
          <a:xfrm>
            <a:off x="11538125" y="5303000"/>
            <a:ext cx="212700" cy="106200"/>
          </a:xfrm>
          <a:prstGeom prst="left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3" name="Google Shape;203;p11"/>
          <p:cNvSpPr/>
          <p:nvPr/>
        </p:nvSpPr>
        <p:spPr>
          <a:xfrm>
            <a:off x="11792450" y="3312925"/>
            <a:ext cx="212700" cy="191400"/>
          </a:xfrm>
          <a:prstGeom prst="star5">
            <a:avLst>
              <a:gd fmla="val 19098" name="adj"/>
              <a:gd fmla="val 105146" name="hf"/>
              <a:gd fmla="val 110557" name="vf"/>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4" name="Google Shape;204;p11"/>
          <p:cNvSpPr/>
          <p:nvPr/>
        </p:nvSpPr>
        <p:spPr>
          <a:xfrm>
            <a:off x="11792450" y="5217925"/>
            <a:ext cx="212700" cy="191400"/>
          </a:xfrm>
          <a:prstGeom prst="star5">
            <a:avLst>
              <a:gd fmla="val 19098" name="adj"/>
              <a:gd fmla="val 105146" name="hf"/>
              <a:gd fmla="val 110557" name="vf"/>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pic>
        <p:nvPicPr>
          <p:cNvPr descr="Icespensino – Plataforma ICESP de Ensino" id="209" name="Google Shape;209;g20daf2f6dec_0_6"/>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10" name="Google Shape;210;g20daf2f6dec_0_6"/>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211" name="Google Shape;211;g20daf2f6dec_0_6"/>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212" name="Google Shape;212;g20daf2f6dec_0_6"/>
          <p:cNvSpPr txBox="1"/>
          <p:nvPr>
            <p:ph type="title"/>
          </p:nvPr>
        </p:nvSpPr>
        <p:spPr>
          <a:xfrm>
            <a:off x="284140" y="205985"/>
            <a:ext cx="11907900" cy="13545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Results - Clinicopathological characteristics of HNSCC patients (n=24)</a:t>
            </a:r>
            <a:endParaRPr b="1">
              <a:latin typeface="Arial"/>
              <a:ea typeface="Arial"/>
              <a:cs typeface="Arial"/>
              <a:sym typeface="Arial"/>
            </a:endParaRPr>
          </a:p>
        </p:txBody>
      </p:sp>
      <p:sp>
        <p:nvSpPr>
          <p:cNvPr id="213" name="Google Shape;213;g20daf2f6dec_0_6"/>
          <p:cNvSpPr/>
          <p:nvPr/>
        </p:nvSpPr>
        <p:spPr>
          <a:xfrm>
            <a:off x="2567603" y="2626777"/>
            <a:ext cx="2454600" cy="7704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rPr>
              <a:t>Overall survival</a:t>
            </a:r>
            <a:endParaRPr b="1" sz="1800">
              <a:solidFill>
                <a:schemeClr val="lt1"/>
              </a:solidFill>
              <a:latin typeface="Arial"/>
              <a:ea typeface="Arial"/>
              <a:cs typeface="Arial"/>
              <a:sym typeface="Arial"/>
            </a:endParaRPr>
          </a:p>
        </p:txBody>
      </p:sp>
      <p:sp>
        <p:nvSpPr>
          <p:cNvPr id="214" name="Google Shape;214;g20daf2f6dec_0_6"/>
          <p:cNvSpPr/>
          <p:nvPr/>
        </p:nvSpPr>
        <p:spPr>
          <a:xfrm>
            <a:off x="3661700" y="3886200"/>
            <a:ext cx="266400" cy="322500"/>
          </a:xfrm>
          <a:prstGeom prst="down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5" name="Google Shape;215;g20daf2f6dec_0_6"/>
          <p:cNvSpPr/>
          <p:nvPr/>
        </p:nvSpPr>
        <p:spPr>
          <a:xfrm>
            <a:off x="2676950" y="4629425"/>
            <a:ext cx="2235900" cy="8526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rPr>
              <a:t>62,5%</a:t>
            </a:r>
            <a:endParaRPr b="1" sz="1800">
              <a:solidFill>
                <a:schemeClr val="dk1"/>
              </a:solidFill>
            </a:endParaRPr>
          </a:p>
        </p:txBody>
      </p:sp>
      <p:cxnSp>
        <p:nvCxnSpPr>
          <p:cNvPr id="216" name="Google Shape;216;g20daf2f6dec_0_6"/>
          <p:cNvCxnSpPr/>
          <p:nvPr/>
        </p:nvCxnSpPr>
        <p:spPr>
          <a:xfrm>
            <a:off x="5976000" y="1924500"/>
            <a:ext cx="42000" cy="3674400"/>
          </a:xfrm>
          <a:prstGeom prst="straightConnector1">
            <a:avLst/>
          </a:prstGeom>
          <a:noFill/>
          <a:ln cap="flat" cmpd="sng" w="9525">
            <a:solidFill>
              <a:schemeClr val="dk2"/>
            </a:solidFill>
            <a:prstDash val="solid"/>
            <a:round/>
            <a:headEnd len="med" w="med" type="none"/>
            <a:tailEnd len="med" w="med" type="none"/>
          </a:ln>
        </p:spPr>
      </p:cxnSp>
      <p:sp>
        <p:nvSpPr>
          <p:cNvPr id="217" name="Google Shape;217;g20daf2f6dec_0_6"/>
          <p:cNvSpPr/>
          <p:nvPr/>
        </p:nvSpPr>
        <p:spPr>
          <a:xfrm>
            <a:off x="7112725" y="3204621"/>
            <a:ext cx="3603600" cy="22773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rPr>
              <a:t>South America</a:t>
            </a:r>
            <a:endParaRPr b="1" sz="1800">
              <a:solidFill>
                <a:schemeClr val="dk1"/>
              </a:solidFill>
            </a:endParaRPr>
          </a:p>
          <a:p>
            <a:pPr indent="0" lvl="0" marL="0" marR="0" rtl="0" algn="ctr">
              <a:spcBef>
                <a:spcPts val="0"/>
              </a:spcBef>
              <a:spcAft>
                <a:spcPts val="0"/>
              </a:spcAft>
              <a:buNone/>
            </a:pPr>
            <a:r>
              <a:rPr b="1" lang="en-US" sz="1800">
                <a:solidFill>
                  <a:schemeClr val="dk1"/>
                </a:solidFill>
              </a:rPr>
              <a:t>1463 patients</a:t>
            </a:r>
            <a:endParaRPr b="1" sz="1800">
              <a:solidFill>
                <a:schemeClr val="dk1"/>
              </a:solidFill>
            </a:endParaRPr>
          </a:p>
          <a:p>
            <a:pPr indent="0" lvl="0" marL="0" marR="0" rtl="0" algn="ctr">
              <a:spcBef>
                <a:spcPts val="0"/>
              </a:spcBef>
              <a:spcAft>
                <a:spcPts val="0"/>
              </a:spcAft>
              <a:buNone/>
            </a:pPr>
            <a:r>
              <a:rPr b="1" lang="en-US" sz="1800">
                <a:solidFill>
                  <a:schemeClr val="dk1"/>
                </a:solidFill>
              </a:rPr>
              <a:t>OS: 54,1%</a:t>
            </a:r>
            <a:endParaRPr b="1" sz="1800">
              <a:solidFill>
                <a:schemeClr val="dk1"/>
              </a:solidFill>
            </a:endParaRPr>
          </a:p>
        </p:txBody>
      </p:sp>
      <p:sp>
        <p:nvSpPr>
          <p:cNvPr id="218" name="Google Shape;218;g20daf2f6dec_0_6"/>
          <p:cNvSpPr/>
          <p:nvPr/>
        </p:nvSpPr>
        <p:spPr>
          <a:xfrm>
            <a:off x="7687228" y="1924502"/>
            <a:ext cx="2454600" cy="7704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rPr>
              <a:t>The InterCHANGE study</a:t>
            </a:r>
            <a:endParaRPr b="1" sz="1800">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pic>
        <p:nvPicPr>
          <p:cNvPr descr="Icespensino – Plataforma ICESP de Ensino" id="223" name="Google Shape;223;p12"/>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24" name="Google Shape;224;p12"/>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225" name="Google Shape;225;p12"/>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226" name="Google Shape;226;p12"/>
          <p:cNvSpPr txBox="1"/>
          <p:nvPr>
            <p:ph type="title"/>
          </p:nvPr>
        </p:nvSpPr>
        <p:spPr>
          <a:xfrm>
            <a:off x="284140" y="205985"/>
            <a:ext cx="11907859" cy="1354217"/>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Results – Histopathological characteristics of HNSCC patients (n=19)</a:t>
            </a:r>
            <a:endParaRPr b="1">
              <a:latin typeface="Arial"/>
              <a:ea typeface="Arial"/>
              <a:cs typeface="Arial"/>
              <a:sym typeface="Arial"/>
            </a:endParaRPr>
          </a:p>
        </p:txBody>
      </p:sp>
      <p:pic>
        <p:nvPicPr>
          <p:cNvPr descr="Tabela&#10;&#10;Descrição gerada automaticamente" id="227" name="Google Shape;227;p12"/>
          <p:cNvPicPr preferRelativeResize="0"/>
          <p:nvPr/>
        </p:nvPicPr>
        <p:blipFill rotWithShape="1">
          <a:blip r:embed="rId4">
            <a:alphaModFix/>
          </a:blip>
          <a:srcRect b="46963" l="0" r="0" t="0"/>
          <a:stretch/>
        </p:blipFill>
        <p:spPr>
          <a:xfrm>
            <a:off x="204368" y="1903827"/>
            <a:ext cx="5891632" cy="3452949"/>
          </a:xfrm>
          <a:prstGeom prst="rect">
            <a:avLst/>
          </a:prstGeom>
          <a:noFill/>
          <a:ln>
            <a:noFill/>
          </a:ln>
        </p:spPr>
      </p:pic>
      <p:pic>
        <p:nvPicPr>
          <p:cNvPr descr="Tabela&#10;&#10;Descrição gerada automaticamente" id="228" name="Google Shape;228;p12"/>
          <p:cNvPicPr preferRelativeResize="0"/>
          <p:nvPr/>
        </p:nvPicPr>
        <p:blipFill rotWithShape="1">
          <a:blip r:embed="rId4">
            <a:alphaModFix/>
          </a:blip>
          <a:srcRect b="2413" l="0" r="18829" t="53158"/>
          <a:stretch/>
        </p:blipFill>
        <p:spPr>
          <a:xfrm>
            <a:off x="6238069" y="1855983"/>
            <a:ext cx="5691246" cy="3641050"/>
          </a:xfrm>
          <a:prstGeom prst="rect">
            <a:avLst/>
          </a:prstGeom>
          <a:noFill/>
          <a:ln>
            <a:noFill/>
          </a:ln>
        </p:spPr>
      </p:pic>
      <p:cxnSp>
        <p:nvCxnSpPr>
          <p:cNvPr id="229" name="Google Shape;229;p12"/>
          <p:cNvCxnSpPr/>
          <p:nvPr/>
        </p:nvCxnSpPr>
        <p:spPr>
          <a:xfrm rot="10800000">
            <a:off x="5135529" y="2837122"/>
            <a:ext cx="460744" cy="0"/>
          </a:xfrm>
          <a:prstGeom prst="straightConnector1">
            <a:avLst/>
          </a:prstGeom>
          <a:noFill/>
          <a:ln cap="flat" cmpd="sng" w="34925">
            <a:solidFill>
              <a:schemeClr val="accent3"/>
            </a:solidFill>
            <a:prstDash val="solid"/>
            <a:miter lim="800000"/>
            <a:headEnd len="sm" w="sm" type="none"/>
            <a:tailEnd len="med" w="med" type="triangle"/>
          </a:ln>
        </p:spPr>
      </p:cxnSp>
      <p:cxnSp>
        <p:nvCxnSpPr>
          <p:cNvPr id="230" name="Google Shape;230;p12"/>
          <p:cNvCxnSpPr/>
          <p:nvPr/>
        </p:nvCxnSpPr>
        <p:spPr>
          <a:xfrm rot="10800000">
            <a:off x="5135529" y="3429000"/>
            <a:ext cx="460744" cy="0"/>
          </a:xfrm>
          <a:prstGeom prst="straightConnector1">
            <a:avLst/>
          </a:prstGeom>
          <a:noFill/>
          <a:ln cap="flat" cmpd="sng" w="34925">
            <a:solidFill>
              <a:schemeClr val="accent3"/>
            </a:solidFill>
            <a:prstDash val="solid"/>
            <a:miter lim="800000"/>
            <a:headEnd len="sm" w="sm" type="none"/>
            <a:tailEnd len="med" w="med" type="triangle"/>
          </a:ln>
        </p:spPr>
      </p:cxnSp>
      <p:cxnSp>
        <p:nvCxnSpPr>
          <p:cNvPr id="231" name="Google Shape;231;p12"/>
          <p:cNvCxnSpPr/>
          <p:nvPr/>
        </p:nvCxnSpPr>
        <p:spPr>
          <a:xfrm rot="10800000">
            <a:off x="5135529" y="4038601"/>
            <a:ext cx="460744" cy="0"/>
          </a:xfrm>
          <a:prstGeom prst="straightConnector1">
            <a:avLst/>
          </a:prstGeom>
          <a:noFill/>
          <a:ln cap="flat" cmpd="sng" w="34925">
            <a:solidFill>
              <a:schemeClr val="accent3"/>
            </a:solidFill>
            <a:prstDash val="solid"/>
            <a:miter lim="800000"/>
            <a:headEnd len="sm" w="sm" type="none"/>
            <a:tailEnd len="med" w="med" type="triangle"/>
          </a:ln>
        </p:spPr>
      </p:cxnSp>
      <p:cxnSp>
        <p:nvCxnSpPr>
          <p:cNvPr id="232" name="Google Shape;232;p12"/>
          <p:cNvCxnSpPr/>
          <p:nvPr/>
        </p:nvCxnSpPr>
        <p:spPr>
          <a:xfrm rot="10800000">
            <a:off x="5135529" y="4665923"/>
            <a:ext cx="460744" cy="0"/>
          </a:xfrm>
          <a:prstGeom prst="straightConnector1">
            <a:avLst/>
          </a:prstGeom>
          <a:noFill/>
          <a:ln cap="flat" cmpd="sng" w="34925">
            <a:solidFill>
              <a:schemeClr val="accent3"/>
            </a:solidFill>
            <a:prstDash val="solid"/>
            <a:miter lim="800000"/>
            <a:headEnd len="sm" w="sm" type="none"/>
            <a:tailEnd len="med" w="med" type="triangle"/>
          </a:ln>
        </p:spPr>
      </p:cxnSp>
      <p:cxnSp>
        <p:nvCxnSpPr>
          <p:cNvPr id="233" name="Google Shape;233;p12"/>
          <p:cNvCxnSpPr/>
          <p:nvPr/>
        </p:nvCxnSpPr>
        <p:spPr>
          <a:xfrm rot="10800000">
            <a:off x="5135529" y="5069960"/>
            <a:ext cx="460744" cy="0"/>
          </a:xfrm>
          <a:prstGeom prst="straightConnector1">
            <a:avLst/>
          </a:prstGeom>
          <a:noFill/>
          <a:ln cap="flat" cmpd="sng" w="34925">
            <a:solidFill>
              <a:schemeClr val="accent3"/>
            </a:solidFill>
            <a:prstDash val="solid"/>
            <a:miter lim="800000"/>
            <a:headEnd len="sm" w="sm" type="none"/>
            <a:tailEnd len="med" w="med" type="triangle"/>
          </a:ln>
        </p:spPr>
      </p:cxnSp>
      <p:sp>
        <p:nvSpPr>
          <p:cNvPr id="234" name="Google Shape;234;p12"/>
          <p:cNvSpPr/>
          <p:nvPr/>
        </p:nvSpPr>
        <p:spPr>
          <a:xfrm>
            <a:off x="11871964" y="2399209"/>
            <a:ext cx="114701" cy="457200"/>
          </a:xfrm>
          <a:prstGeom prst="rightBrace">
            <a:avLst>
              <a:gd fmla="val 8333" name="adj1"/>
              <a:gd fmla="val 50000" name="adj2"/>
            </a:avLst>
          </a:prstGeom>
          <a:noFill/>
          <a:ln cap="flat" cmpd="sng" w="47625">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35" name="Google Shape;235;p12"/>
          <p:cNvSpPr/>
          <p:nvPr/>
        </p:nvSpPr>
        <p:spPr>
          <a:xfrm>
            <a:off x="11830934" y="3695416"/>
            <a:ext cx="114701" cy="381001"/>
          </a:xfrm>
          <a:prstGeom prst="rightBrace">
            <a:avLst>
              <a:gd fmla="val 8333" name="adj1"/>
              <a:gd fmla="val 50000" name="adj2"/>
            </a:avLst>
          </a:prstGeom>
          <a:noFill/>
          <a:ln cap="flat" cmpd="sng" w="47625">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36" name="Google Shape;236;p12"/>
          <p:cNvSpPr/>
          <p:nvPr/>
        </p:nvSpPr>
        <p:spPr>
          <a:xfrm>
            <a:off x="11895694" y="4688959"/>
            <a:ext cx="175690" cy="667817"/>
          </a:xfrm>
          <a:prstGeom prst="rightBrace">
            <a:avLst>
              <a:gd fmla="val 8333" name="adj1"/>
              <a:gd fmla="val 50000" name="adj2"/>
            </a:avLst>
          </a:prstGeom>
          <a:noFill/>
          <a:ln cap="flat" cmpd="sng" w="47625">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37" name="Google Shape;237;p12"/>
          <p:cNvSpPr/>
          <p:nvPr/>
        </p:nvSpPr>
        <p:spPr>
          <a:xfrm>
            <a:off x="5596275" y="3237600"/>
            <a:ext cx="212700" cy="191400"/>
          </a:xfrm>
          <a:prstGeom prst="star5">
            <a:avLst>
              <a:gd fmla="val 19098" name="adj"/>
              <a:gd fmla="val 105146" name="hf"/>
              <a:gd fmla="val 110557" name="vf"/>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3"/>
          <p:cNvSpPr txBox="1"/>
          <p:nvPr>
            <p:ph type="title"/>
          </p:nvPr>
        </p:nvSpPr>
        <p:spPr>
          <a:xfrm>
            <a:off x="4064295" y="2766218"/>
            <a:ext cx="4063409"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latin typeface="Arial"/>
                <a:ea typeface="Arial"/>
                <a:cs typeface="Arial"/>
                <a:sym typeface="Arial"/>
              </a:rPr>
              <a:t>Conclusion</a:t>
            </a:r>
            <a:endParaRPr/>
          </a:p>
        </p:txBody>
      </p:sp>
      <p:pic>
        <p:nvPicPr>
          <p:cNvPr descr="Icespensino – Plataforma ICESP de Ensino" id="243" name="Google Shape;243;p13"/>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44" name="Google Shape;244;p13"/>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245" name="Google Shape;245;p13"/>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pic>
        <p:nvPicPr>
          <p:cNvPr descr="Icespensino – Plataforma ICESP de Ensino" id="250" name="Google Shape;250;g20daf2f6dec_0_42"/>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51" name="Google Shape;251;g20daf2f6dec_0_42"/>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252" name="Google Shape;252;g20daf2f6dec_0_42"/>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253" name="Google Shape;253;g20daf2f6dec_0_42"/>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a:t>
            </a:r>
            <a:endParaRPr b="1">
              <a:latin typeface="Arial"/>
              <a:ea typeface="Arial"/>
              <a:cs typeface="Arial"/>
              <a:sym typeface="Arial"/>
            </a:endParaRPr>
          </a:p>
        </p:txBody>
      </p:sp>
      <p:sp>
        <p:nvSpPr>
          <p:cNvPr id="254" name="Google Shape;254;g20daf2f6dec_0_42"/>
          <p:cNvSpPr/>
          <p:nvPr/>
        </p:nvSpPr>
        <p:spPr>
          <a:xfrm>
            <a:off x="1894375" y="2676825"/>
            <a:ext cx="2610900" cy="10848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lt1"/>
                </a:solidFill>
              </a:rPr>
              <a:t>In this series</a:t>
            </a:r>
            <a:endParaRPr b="1" sz="2000">
              <a:solidFill>
                <a:schemeClr val="lt1"/>
              </a:solidFill>
              <a:latin typeface="Arial"/>
              <a:ea typeface="Arial"/>
              <a:cs typeface="Arial"/>
              <a:sym typeface="Arial"/>
            </a:endParaRPr>
          </a:p>
        </p:txBody>
      </p:sp>
      <p:sp>
        <p:nvSpPr>
          <p:cNvPr id="255" name="Google Shape;255;g20daf2f6dec_0_42"/>
          <p:cNvSpPr/>
          <p:nvPr/>
        </p:nvSpPr>
        <p:spPr>
          <a:xfrm>
            <a:off x="6240575" y="1182375"/>
            <a:ext cx="5148900" cy="44796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lnSpc>
                <a:spcPct val="90000"/>
              </a:lnSpc>
              <a:spcBef>
                <a:spcPts val="500"/>
              </a:spcBef>
              <a:spcAft>
                <a:spcPts val="0"/>
              </a:spcAft>
              <a:buNone/>
            </a:pPr>
            <a:r>
              <a:t/>
            </a:r>
            <a:endParaRPr b="1" sz="2000">
              <a:solidFill>
                <a:schemeClr val="dk1"/>
              </a:solidFill>
            </a:endParaRPr>
          </a:p>
          <a:p>
            <a:pPr indent="0" lvl="0" marL="0" marR="0" rtl="0" algn="ctr">
              <a:spcBef>
                <a:spcPts val="0"/>
              </a:spcBef>
              <a:spcAft>
                <a:spcPts val="0"/>
              </a:spcAft>
              <a:buNone/>
            </a:pPr>
            <a:r>
              <a:rPr b="1" lang="en-US" sz="2000">
                <a:solidFill>
                  <a:schemeClr val="dk1"/>
                </a:solidFill>
              </a:rPr>
              <a:t>Men (79,16%)</a:t>
            </a:r>
            <a:endParaRPr b="1" sz="2000">
              <a:solidFill>
                <a:schemeClr val="dk1"/>
              </a:solidFill>
            </a:endParaRPr>
          </a:p>
          <a:p>
            <a:pPr indent="0" lvl="0" marL="0" marR="0" rtl="0" algn="ctr">
              <a:spcBef>
                <a:spcPts val="0"/>
              </a:spcBef>
              <a:spcAft>
                <a:spcPts val="0"/>
              </a:spcAft>
              <a:buNone/>
            </a:pPr>
            <a:r>
              <a:rPr b="1" lang="en-US" sz="2000">
                <a:solidFill>
                  <a:schemeClr val="dk1"/>
                </a:solidFill>
              </a:rPr>
              <a:t>Keratinizing histological subtype (87,5%)</a:t>
            </a:r>
            <a:endParaRPr b="1" sz="2000">
              <a:solidFill>
                <a:schemeClr val="dk1"/>
              </a:solidFill>
            </a:endParaRPr>
          </a:p>
          <a:p>
            <a:pPr indent="0" lvl="0" marL="0" marR="0" rtl="0" algn="ctr">
              <a:spcBef>
                <a:spcPts val="0"/>
              </a:spcBef>
              <a:spcAft>
                <a:spcPts val="0"/>
              </a:spcAft>
              <a:buNone/>
            </a:pPr>
            <a:r>
              <a:rPr b="1" lang="en-US" sz="2000">
                <a:solidFill>
                  <a:schemeClr val="dk1"/>
                </a:solidFill>
              </a:rPr>
              <a:t>Moderately differentiated (45,83%)</a:t>
            </a:r>
            <a:endParaRPr b="1" sz="2000">
              <a:solidFill>
                <a:schemeClr val="dk1"/>
              </a:solidFill>
            </a:endParaRPr>
          </a:p>
          <a:p>
            <a:pPr indent="0" lvl="0" marL="0" marR="0" rtl="0" algn="ctr">
              <a:spcBef>
                <a:spcPts val="0"/>
              </a:spcBef>
              <a:spcAft>
                <a:spcPts val="0"/>
              </a:spcAft>
              <a:buNone/>
            </a:pPr>
            <a:r>
              <a:rPr b="1" lang="en-US" sz="2000">
                <a:solidFill>
                  <a:schemeClr val="dk1"/>
                </a:solidFill>
              </a:rPr>
              <a:t>Negative for p16</a:t>
            </a:r>
            <a:endParaRPr b="1" sz="2000">
              <a:solidFill>
                <a:schemeClr val="dk1"/>
              </a:solidFill>
            </a:endParaRPr>
          </a:p>
          <a:p>
            <a:pPr indent="0" lvl="0" marL="0" marR="0" rtl="0" algn="ctr">
              <a:spcBef>
                <a:spcPts val="0"/>
              </a:spcBef>
              <a:spcAft>
                <a:spcPts val="0"/>
              </a:spcAft>
              <a:buNone/>
            </a:pPr>
            <a:r>
              <a:rPr b="1" lang="en-US" sz="2000">
                <a:solidFill>
                  <a:schemeClr val="dk1"/>
                </a:solidFill>
              </a:rPr>
              <a:t>Oral cavity (79,16%)</a:t>
            </a:r>
            <a:endParaRPr b="1" sz="2000">
              <a:solidFill>
                <a:schemeClr val="dk1"/>
              </a:solidFill>
            </a:endParaRPr>
          </a:p>
          <a:p>
            <a:pPr indent="0" lvl="0" marL="0" marR="0" rtl="0" algn="ctr">
              <a:spcBef>
                <a:spcPts val="0"/>
              </a:spcBef>
              <a:spcAft>
                <a:spcPts val="0"/>
              </a:spcAft>
              <a:buNone/>
            </a:pPr>
            <a:r>
              <a:rPr b="1" lang="en-US" sz="2000">
                <a:solidFill>
                  <a:schemeClr val="dk1"/>
                </a:solidFill>
              </a:rPr>
              <a:t>Advanced disease (T3-T4): 57,89%</a:t>
            </a:r>
            <a:endParaRPr b="1" sz="2000">
              <a:solidFill>
                <a:schemeClr val="dk1"/>
              </a:solidFill>
            </a:endParaRPr>
          </a:p>
          <a:p>
            <a:pPr indent="0" lvl="0" marL="0" marR="0" rtl="0" algn="ctr">
              <a:spcBef>
                <a:spcPts val="0"/>
              </a:spcBef>
              <a:spcAft>
                <a:spcPts val="0"/>
              </a:spcAft>
              <a:buNone/>
            </a:pPr>
            <a:r>
              <a:rPr b="1" lang="en-US" sz="2000">
                <a:solidFill>
                  <a:schemeClr val="dk1"/>
                </a:solidFill>
              </a:rPr>
              <a:t>Nodal metastasis (N+): 61,11%</a:t>
            </a:r>
            <a:endParaRPr b="1" sz="2000">
              <a:solidFill>
                <a:schemeClr val="dk1"/>
              </a:solidFill>
            </a:endParaRPr>
          </a:p>
          <a:p>
            <a:pPr indent="0" lvl="0" marL="0" rtl="0" algn="ctr">
              <a:spcBef>
                <a:spcPts val="0"/>
              </a:spcBef>
              <a:spcAft>
                <a:spcPts val="0"/>
              </a:spcAft>
              <a:buClr>
                <a:schemeClr val="dk1"/>
              </a:buClr>
              <a:buFont typeface="Arial"/>
              <a:buNone/>
            </a:pPr>
            <a:r>
              <a:rPr b="1" lang="en-US" sz="2000">
                <a:solidFill>
                  <a:schemeClr val="dk1"/>
                </a:solidFill>
              </a:rPr>
              <a:t>Margins &gt;5mm: 52,63%</a:t>
            </a:r>
            <a:endParaRPr b="1" sz="2000">
              <a:solidFill>
                <a:schemeClr val="dk1"/>
              </a:solidFill>
            </a:endParaRPr>
          </a:p>
          <a:p>
            <a:pPr indent="0" lvl="0" marL="0" rtl="0" algn="ctr">
              <a:spcBef>
                <a:spcPts val="0"/>
              </a:spcBef>
              <a:spcAft>
                <a:spcPts val="0"/>
              </a:spcAft>
              <a:buClr>
                <a:schemeClr val="dk1"/>
              </a:buClr>
              <a:buFont typeface="Arial"/>
              <a:buNone/>
            </a:pPr>
            <a:r>
              <a:rPr b="1" lang="en-US" sz="2000">
                <a:solidFill>
                  <a:schemeClr val="dk1"/>
                </a:solidFill>
              </a:rPr>
              <a:t>Perineural invasion: 57,89%</a:t>
            </a:r>
            <a:endParaRPr b="1" sz="2000">
              <a:solidFill>
                <a:schemeClr val="dk1"/>
              </a:solidFill>
            </a:endParaRPr>
          </a:p>
          <a:p>
            <a:pPr indent="0" lvl="0" marL="0" rtl="0" algn="ctr">
              <a:spcBef>
                <a:spcPts val="0"/>
              </a:spcBef>
              <a:spcAft>
                <a:spcPts val="0"/>
              </a:spcAft>
              <a:buClr>
                <a:schemeClr val="dk1"/>
              </a:buClr>
              <a:buFont typeface="Arial"/>
              <a:buNone/>
            </a:pPr>
            <a:r>
              <a:rPr b="1" lang="en-US" sz="2000">
                <a:solidFill>
                  <a:schemeClr val="dk1"/>
                </a:solidFill>
              </a:rPr>
              <a:t>Angiolymphatic invasion: 31,57%</a:t>
            </a:r>
            <a:endParaRPr b="1" sz="2000">
              <a:solidFill>
                <a:schemeClr val="dk1"/>
              </a:solidFill>
            </a:endParaRPr>
          </a:p>
          <a:p>
            <a:pPr indent="0" lvl="0" marL="0" rtl="0" algn="ctr">
              <a:spcBef>
                <a:spcPts val="0"/>
              </a:spcBef>
              <a:spcAft>
                <a:spcPts val="0"/>
              </a:spcAft>
              <a:buClr>
                <a:schemeClr val="dk1"/>
              </a:buClr>
              <a:buFont typeface="Arial"/>
              <a:buNone/>
            </a:pPr>
            <a:r>
              <a:rPr b="1" lang="en-US" sz="2000">
                <a:solidFill>
                  <a:schemeClr val="dk1"/>
                </a:solidFill>
              </a:rPr>
              <a:t>Positive lymph nodes: 61,11%</a:t>
            </a:r>
            <a:endParaRPr b="1" sz="20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pic>
        <p:nvPicPr>
          <p:cNvPr descr="Icespensino – Plataforma ICESP de Ensino" id="260" name="Google Shape;260;p14"/>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61" name="Google Shape;261;p14"/>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262" name="Google Shape;262;p14"/>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263" name="Google Shape;263;p14"/>
          <p:cNvSpPr txBox="1"/>
          <p:nvPr>
            <p:ph type="title"/>
          </p:nvPr>
        </p:nvSpPr>
        <p:spPr>
          <a:xfrm>
            <a:off x="384725" y="505248"/>
            <a:ext cx="8374500" cy="677108"/>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a:t>
            </a:r>
            <a:endParaRPr b="1">
              <a:latin typeface="Arial"/>
              <a:ea typeface="Arial"/>
              <a:cs typeface="Arial"/>
              <a:sym typeface="Arial"/>
            </a:endParaRPr>
          </a:p>
        </p:txBody>
      </p:sp>
      <p:sp>
        <p:nvSpPr>
          <p:cNvPr id="264" name="Google Shape;264;p14"/>
          <p:cNvSpPr/>
          <p:nvPr/>
        </p:nvSpPr>
        <p:spPr>
          <a:xfrm>
            <a:off x="2581575" y="1540850"/>
            <a:ext cx="1930800" cy="6771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lt1"/>
                </a:solidFill>
              </a:rPr>
              <a:t>In this series</a:t>
            </a:r>
            <a:endParaRPr b="1" sz="2000">
              <a:solidFill>
                <a:schemeClr val="lt1"/>
              </a:solidFill>
              <a:latin typeface="Arial"/>
              <a:ea typeface="Arial"/>
              <a:cs typeface="Arial"/>
              <a:sym typeface="Arial"/>
            </a:endParaRPr>
          </a:p>
        </p:txBody>
      </p:sp>
      <p:sp>
        <p:nvSpPr>
          <p:cNvPr id="265" name="Google Shape;265;p14"/>
          <p:cNvSpPr/>
          <p:nvPr/>
        </p:nvSpPr>
        <p:spPr>
          <a:xfrm>
            <a:off x="1402125" y="2492300"/>
            <a:ext cx="4289700" cy="30855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lnSpc>
                <a:spcPct val="90000"/>
              </a:lnSpc>
              <a:spcBef>
                <a:spcPts val="500"/>
              </a:spcBef>
              <a:spcAft>
                <a:spcPts val="0"/>
              </a:spcAft>
              <a:buNone/>
            </a:pPr>
            <a:r>
              <a:t/>
            </a:r>
            <a:endParaRPr b="1" sz="1800">
              <a:solidFill>
                <a:schemeClr val="dk1"/>
              </a:solidFill>
            </a:endParaRPr>
          </a:p>
          <a:p>
            <a:pPr indent="0" lvl="0" marL="0" marR="0" rtl="0" algn="ctr">
              <a:spcBef>
                <a:spcPts val="0"/>
              </a:spcBef>
              <a:spcAft>
                <a:spcPts val="0"/>
              </a:spcAft>
              <a:buNone/>
            </a:pPr>
            <a:r>
              <a:rPr b="1" lang="en-US" sz="1800">
                <a:solidFill>
                  <a:schemeClr val="dk1"/>
                </a:solidFill>
              </a:rPr>
              <a:t>Men (79,16%)</a:t>
            </a:r>
            <a:endParaRPr b="1" sz="1800">
              <a:solidFill>
                <a:schemeClr val="dk1"/>
              </a:solidFill>
            </a:endParaRPr>
          </a:p>
          <a:p>
            <a:pPr indent="0" lvl="0" marL="0" marR="0" rtl="0" algn="ctr">
              <a:spcBef>
                <a:spcPts val="0"/>
              </a:spcBef>
              <a:spcAft>
                <a:spcPts val="0"/>
              </a:spcAft>
              <a:buNone/>
            </a:pPr>
            <a:r>
              <a:rPr b="1" lang="en-US" sz="1800">
                <a:solidFill>
                  <a:schemeClr val="dk1"/>
                </a:solidFill>
              </a:rPr>
              <a:t>Keratinizing histological subtype (87,5%)</a:t>
            </a:r>
            <a:endParaRPr b="1" sz="1800">
              <a:solidFill>
                <a:schemeClr val="dk1"/>
              </a:solidFill>
            </a:endParaRPr>
          </a:p>
          <a:p>
            <a:pPr indent="0" lvl="0" marL="0" marR="0" rtl="0" algn="ctr">
              <a:spcBef>
                <a:spcPts val="0"/>
              </a:spcBef>
              <a:spcAft>
                <a:spcPts val="0"/>
              </a:spcAft>
              <a:buNone/>
            </a:pPr>
            <a:r>
              <a:rPr b="1" lang="en-US" sz="1800">
                <a:solidFill>
                  <a:schemeClr val="dk1"/>
                </a:solidFill>
              </a:rPr>
              <a:t>Moderately differentiated (45,83%)</a:t>
            </a:r>
            <a:endParaRPr b="1" sz="1800">
              <a:solidFill>
                <a:schemeClr val="dk1"/>
              </a:solidFill>
            </a:endParaRPr>
          </a:p>
          <a:p>
            <a:pPr indent="0" lvl="0" marL="0" marR="0" rtl="0" algn="ctr">
              <a:spcBef>
                <a:spcPts val="0"/>
              </a:spcBef>
              <a:spcAft>
                <a:spcPts val="0"/>
              </a:spcAft>
              <a:buNone/>
            </a:pPr>
            <a:r>
              <a:rPr b="1" lang="en-US" sz="1800">
                <a:solidFill>
                  <a:schemeClr val="dk1"/>
                </a:solidFill>
              </a:rPr>
              <a:t>Negative for p16</a:t>
            </a:r>
            <a:endParaRPr b="1" sz="1800">
              <a:solidFill>
                <a:schemeClr val="dk1"/>
              </a:solidFill>
            </a:endParaRPr>
          </a:p>
          <a:p>
            <a:pPr indent="0" lvl="0" marL="0" marR="0" rtl="0" algn="ctr">
              <a:spcBef>
                <a:spcPts val="0"/>
              </a:spcBef>
              <a:spcAft>
                <a:spcPts val="0"/>
              </a:spcAft>
              <a:buNone/>
            </a:pPr>
            <a:r>
              <a:rPr b="1" lang="en-US" sz="1800">
                <a:solidFill>
                  <a:schemeClr val="dk1"/>
                </a:solidFill>
              </a:rPr>
              <a:t>Oral cavity (79,16%)</a:t>
            </a:r>
            <a:endParaRPr b="1" sz="1800">
              <a:solidFill>
                <a:schemeClr val="dk1"/>
              </a:solidFill>
            </a:endParaRPr>
          </a:p>
          <a:p>
            <a:pPr indent="0" lvl="0" marL="0" marR="0" rtl="0" algn="ctr">
              <a:spcBef>
                <a:spcPts val="0"/>
              </a:spcBef>
              <a:spcAft>
                <a:spcPts val="0"/>
              </a:spcAft>
              <a:buNone/>
            </a:pPr>
            <a:r>
              <a:rPr b="1" lang="en-US" sz="1800">
                <a:solidFill>
                  <a:schemeClr val="dk1"/>
                </a:solidFill>
              </a:rPr>
              <a:t>Advanced disease (T3-T4): 57,89%</a:t>
            </a:r>
            <a:endParaRPr b="1" sz="1800">
              <a:solidFill>
                <a:schemeClr val="dk1"/>
              </a:solidFill>
            </a:endParaRPr>
          </a:p>
          <a:p>
            <a:pPr indent="0" lvl="0" marL="0" marR="0" rtl="0" algn="ctr">
              <a:spcBef>
                <a:spcPts val="0"/>
              </a:spcBef>
              <a:spcAft>
                <a:spcPts val="0"/>
              </a:spcAft>
              <a:buNone/>
            </a:pPr>
            <a:r>
              <a:rPr b="1" lang="en-US" sz="1800">
                <a:solidFill>
                  <a:schemeClr val="dk1"/>
                </a:solidFill>
              </a:rPr>
              <a:t>Nodal metastasis (N+): 61,11%</a:t>
            </a:r>
            <a:endParaRPr b="1" sz="1800">
              <a:solidFill>
                <a:schemeClr val="dk1"/>
              </a:solidFill>
            </a:endParaRPr>
          </a:p>
        </p:txBody>
      </p:sp>
      <p:cxnSp>
        <p:nvCxnSpPr>
          <p:cNvPr id="266" name="Google Shape;266;p14"/>
          <p:cNvCxnSpPr/>
          <p:nvPr/>
        </p:nvCxnSpPr>
        <p:spPr>
          <a:xfrm>
            <a:off x="6144300" y="1587900"/>
            <a:ext cx="42000" cy="3674400"/>
          </a:xfrm>
          <a:prstGeom prst="straightConnector1">
            <a:avLst/>
          </a:prstGeom>
          <a:noFill/>
          <a:ln cap="flat" cmpd="sng" w="9525">
            <a:solidFill>
              <a:schemeClr val="dk2"/>
            </a:solidFill>
            <a:prstDash val="solid"/>
            <a:round/>
            <a:headEnd len="med" w="med" type="none"/>
            <a:tailEnd len="med" w="med" type="none"/>
          </a:ln>
        </p:spPr>
      </p:cxnSp>
      <p:sp>
        <p:nvSpPr>
          <p:cNvPr id="267" name="Google Shape;267;p14"/>
          <p:cNvSpPr/>
          <p:nvPr/>
        </p:nvSpPr>
        <p:spPr>
          <a:xfrm>
            <a:off x="7045350" y="694863"/>
            <a:ext cx="4679700" cy="1415400"/>
          </a:xfrm>
          <a:prstGeom prst="roundRect">
            <a:avLst>
              <a:gd fmla="val 16667" name="adj"/>
            </a:avLst>
          </a:prstGeom>
          <a:solidFill>
            <a:schemeClr val="accent4"/>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1800">
                <a:solidFill>
                  <a:schemeClr val="lt1"/>
                </a:solidFill>
              </a:rPr>
              <a:t>Amorim MM et. al, 2019. Survival of young adults with oral squamous cell carcinoma in a brazilian population</a:t>
            </a:r>
            <a:endParaRPr b="1" i="1" sz="1800">
              <a:solidFill>
                <a:schemeClr val="lt1"/>
              </a:solidFill>
              <a:latin typeface="Arial"/>
              <a:ea typeface="Arial"/>
              <a:cs typeface="Arial"/>
              <a:sym typeface="Arial"/>
            </a:endParaRPr>
          </a:p>
        </p:txBody>
      </p:sp>
      <p:sp>
        <p:nvSpPr>
          <p:cNvPr id="268" name="Google Shape;268;p14"/>
          <p:cNvSpPr/>
          <p:nvPr/>
        </p:nvSpPr>
        <p:spPr>
          <a:xfrm>
            <a:off x="7296900" y="2451950"/>
            <a:ext cx="4176600" cy="31662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rPr>
              <a:t>Brazil</a:t>
            </a:r>
            <a:endParaRPr b="1" sz="1800">
              <a:solidFill>
                <a:schemeClr val="dk1"/>
              </a:solidFill>
            </a:endParaRPr>
          </a:p>
          <a:p>
            <a:pPr indent="0" lvl="0" marL="0" marR="0" rtl="0" algn="ctr">
              <a:spcBef>
                <a:spcPts val="0"/>
              </a:spcBef>
              <a:spcAft>
                <a:spcPts val="0"/>
              </a:spcAft>
              <a:buNone/>
            </a:pPr>
            <a:r>
              <a:rPr b="1" lang="en-US" sz="1800">
                <a:solidFill>
                  <a:schemeClr val="dk1"/>
                </a:solidFill>
              </a:rPr>
              <a:t>2010-2016</a:t>
            </a:r>
            <a:endParaRPr b="1" sz="1800">
              <a:solidFill>
                <a:schemeClr val="dk1"/>
              </a:solidFill>
            </a:endParaRPr>
          </a:p>
          <a:p>
            <a:pPr indent="0" lvl="0" marL="0" marR="0" rtl="0" algn="ctr">
              <a:spcBef>
                <a:spcPts val="0"/>
              </a:spcBef>
              <a:spcAft>
                <a:spcPts val="0"/>
              </a:spcAft>
              <a:buNone/>
            </a:pPr>
            <a:r>
              <a:rPr b="1" lang="en-US" sz="1800">
                <a:solidFill>
                  <a:schemeClr val="dk1"/>
                </a:solidFill>
              </a:rPr>
              <a:t>35 patients (&lt;45 years old)</a:t>
            </a:r>
            <a:endParaRPr b="1" sz="1800">
              <a:solidFill>
                <a:schemeClr val="dk1"/>
              </a:solidFill>
            </a:endParaRPr>
          </a:p>
          <a:p>
            <a:pPr indent="0" lvl="0" marL="0" marR="0" rtl="0" algn="ctr">
              <a:spcBef>
                <a:spcPts val="0"/>
              </a:spcBef>
              <a:spcAft>
                <a:spcPts val="0"/>
              </a:spcAft>
              <a:buNone/>
            </a:pPr>
            <a:r>
              <a:rPr b="1" lang="en-US" sz="1800">
                <a:solidFill>
                  <a:schemeClr val="dk1"/>
                </a:solidFill>
              </a:rPr>
              <a:t>Oral cavity</a:t>
            </a:r>
            <a:endParaRPr b="1" sz="1800">
              <a:solidFill>
                <a:schemeClr val="dk1"/>
              </a:solidFill>
            </a:endParaRPr>
          </a:p>
          <a:p>
            <a:pPr indent="0" lvl="0" marL="0" marR="0" rtl="0" algn="ctr">
              <a:spcBef>
                <a:spcPts val="0"/>
              </a:spcBef>
              <a:spcAft>
                <a:spcPts val="0"/>
              </a:spcAft>
              <a:buNone/>
            </a:pPr>
            <a:r>
              <a:rPr b="1" lang="en-US" sz="1800">
                <a:solidFill>
                  <a:schemeClr val="dk1"/>
                </a:solidFill>
              </a:rPr>
              <a:t>Results:</a:t>
            </a:r>
            <a:endParaRPr b="1" sz="1800">
              <a:solidFill>
                <a:schemeClr val="dk1"/>
              </a:solidFill>
            </a:endParaRPr>
          </a:p>
          <a:p>
            <a:pPr indent="-342900" lvl="0" marL="457200" marR="0" rtl="0" algn="ctr">
              <a:spcBef>
                <a:spcPts val="0"/>
              </a:spcBef>
              <a:spcAft>
                <a:spcPts val="0"/>
              </a:spcAft>
              <a:buClr>
                <a:schemeClr val="dk1"/>
              </a:buClr>
              <a:buSzPts val="1800"/>
              <a:buChar char="-"/>
            </a:pPr>
            <a:r>
              <a:rPr b="1" lang="en-US" sz="1800">
                <a:solidFill>
                  <a:schemeClr val="dk1"/>
                </a:solidFill>
              </a:rPr>
              <a:t>Male (88,6%)</a:t>
            </a:r>
            <a:endParaRPr b="1" sz="1800">
              <a:solidFill>
                <a:schemeClr val="dk1"/>
              </a:solidFill>
            </a:endParaRPr>
          </a:p>
          <a:p>
            <a:pPr indent="-342900" lvl="0" marL="457200" marR="0" rtl="0" algn="ctr">
              <a:spcBef>
                <a:spcPts val="0"/>
              </a:spcBef>
              <a:spcAft>
                <a:spcPts val="0"/>
              </a:spcAft>
              <a:buClr>
                <a:schemeClr val="dk1"/>
              </a:buClr>
              <a:buSzPts val="1800"/>
              <a:buChar char="-"/>
            </a:pPr>
            <a:r>
              <a:rPr b="1" lang="en-US" sz="1800">
                <a:solidFill>
                  <a:schemeClr val="dk1"/>
                </a:solidFill>
              </a:rPr>
              <a:t>Advanced stage (93,8%)</a:t>
            </a:r>
            <a:endParaRPr b="1" sz="1800">
              <a:solidFill>
                <a:schemeClr val="dk1"/>
              </a:solidFill>
            </a:endParaRPr>
          </a:p>
          <a:p>
            <a:pPr indent="-342900" lvl="0" marL="457200" marR="0" rtl="0" algn="ctr">
              <a:spcBef>
                <a:spcPts val="0"/>
              </a:spcBef>
              <a:spcAft>
                <a:spcPts val="0"/>
              </a:spcAft>
              <a:buClr>
                <a:schemeClr val="dk1"/>
              </a:buClr>
              <a:buSzPts val="1800"/>
              <a:buChar char="-"/>
            </a:pPr>
            <a:r>
              <a:rPr b="1" lang="en-US" sz="1800">
                <a:solidFill>
                  <a:schemeClr val="dk1"/>
                </a:solidFill>
              </a:rPr>
              <a:t>+ Nodal metastasis (71,4%)</a:t>
            </a:r>
            <a:endParaRPr b="1" sz="1800">
              <a:solidFill>
                <a:schemeClr val="dk1"/>
              </a:solidFill>
            </a:endParaRPr>
          </a:p>
          <a:p>
            <a:pPr indent="-342900" lvl="0" marL="457200" marR="0" rtl="0" algn="ctr">
              <a:spcBef>
                <a:spcPts val="0"/>
              </a:spcBef>
              <a:spcAft>
                <a:spcPts val="0"/>
              </a:spcAft>
              <a:buClr>
                <a:schemeClr val="dk1"/>
              </a:buClr>
              <a:buSzPts val="1800"/>
              <a:buChar char="-"/>
            </a:pPr>
            <a:r>
              <a:rPr b="1" lang="en-US" sz="1800">
                <a:solidFill>
                  <a:schemeClr val="dk1"/>
                </a:solidFill>
              </a:rPr>
              <a:t>OS: 77,14%</a:t>
            </a:r>
            <a:endParaRPr b="1" sz="1800">
              <a:solidFill>
                <a:schemeClr val="dk1"/>
              </a:solidFill>
            </a:endParaRPr>
          </a:p>
          <a:p>
            <a:pPr indent="0" lvl="0" marL="0" marR="0" rtl="0" algn="ctr">
              <a:spcBef>
                <a:spcPts val="0"/>
              </a:spcBef>
              <a:spcAft>
                <a:spcPts val="0"/>
              </a:spcAft>
              <a:buNone/>
            </a:pPr>
            <a:r>
              <a:t/>
            </a:r>
            <a:endParaRPr b="1" i="1" sz="18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pic>
        <p:nvPicPr>
          <p:cNvPr descr="Icespensino – Plataforma ICESP de Ensino" id="273" name="Google Shape;273;g20daf2f6dec_0_54"/>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74" name="Google Shape;274;g20daf2f6dec_0_54"/>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275" name="Google Shape;275;g20daf2f6dec_0_54"/>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276" name="Google Shape;276;g20daf2f6dec_0_54"/>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a:t>
            </a:r>
            <a:endParaRPr b="1">
              <a:latin typeface="Arial"/>
              <a:ea typeface="Arial"/>
              <a:cs typeface="Arial"/>
              <a:sym typeface="Arial"/>
            </a:endParaRPr>
          </a:p>
        </p:txBody>
      </p:sp>
      <p:sp>
        <p:nvSpPr>
          <p:cNvPr id="277" name="Google Shape;277;g20daf2f6dec_0_54"/>
          <p:cNvSpPr/>
          <p:nvPr/>
        </p:nvSpPr>
        <p:spPr>
          <a:xfrm>
            <a:off x="2581575" y="1540850"/>
            <a:ext cx="1930800" cy="6771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lt1"/>
                </a:solidFill>
              </a:rPr>
              <a:t>In this series</a:t>
            </a:r>
            <a:endParaRPr b="1" sz="2000">
              <a:solidFill>
                <a:schemeClr val="lt1"/>
              </a:solidFill>
              <a:latin typeface="Arial"/>
              <a:ea typeface="Arial"/>
              <a:cs typeface="Arial"/>
              <a:sym typeface="Arial"/>
            </a:endParaRPr>
          </a:p>
        </p:txBody>
      </p:sp>
      <p:sp>
        <p:nvSpPr>
          <p:cNvPr id="278" name="Google Shape;278;g20daf2f6dec_0_54"/>
          <p:cNvSpPr/>
          <p:nvPr/>
        </p:nvSpPr>
        <p:spPr>
          <a:xfrm>
            <a:off x="1402125" y="2492300"/>
            <a:ext cx="4289700" cy="30855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lnSpc>
                <a:spcPct val="90000"/>
              </a:lnSpc>
              <a:spcBef>
                <a:spcPts val="500"/>
              </a:spcBef>
              <a:spcAft>
                <a:spcPts val="0"/>
              </a:spcAft>
              <a:buNone/>
            </a:pPr>
            <a:r>
              <a:t/>
            </a:r>
            <a:endParaRPr b="1" sz="1800">
              <a:solidFill>
                <a:schemeClr val="dk1"/>
              </a:solidFill>
            </a:endParaRPr>
          </a:p>
          <a:p>
            <a:pPr indent="0" lvl="0" marL="0" marR="0" rtl="0" algn="ctr">
              <a:spcBef>
                <a:spcPts val="0"/>
              </a:spcBef>
              <a:spcAft>
                <a:spcPts val="0"/>
              </a:spcAft>
              <a:buNone/>
            </a:pPr>
            <a:r>
              <a:rPr b="1" lang="en-US" sz="1800">
                <a:solidFill>
                  <a:schemeClr val="dk1"/>
                </a:solidFill>
              </a:rPr>
              <a:t>Men (79,16%)</a:t>
            </a:r>
            <a:endParaRPr b="1" sz="1800">
              <a:solidFill>
                <a:schemeClr val="dk1"/>
              </a:solidFill>
            </a:endParaRPr>
          </a:p>
          <a:p>
            <a:pPr indent="0" lvl="0" marL="0" marR="0" rtl="0" algn="ctr">
              <a:spcBef>
                <a:spcPts val="0"/>
              </a:spcBef>
              <a:spcAft>
                <a:spcPts val="0"/>
              </a:spcAft>
              <a:buNone/>
            </a:pPr>
            <a:r>
              <a:rPr b="1" lang="en-US" sz="1800">
                <a:solidFill>
                  <a:schemeClr val="dk1"/>
                </a:solidFill>
              </a:rPr>
              <a:t>Keratinizing histological subtype (87,5%)</a:t>
            </a:r>
            <a:endParaRPr b="1" sz="1800">
              <a:solidFill>
                <a:schemeClr val="dk1"/>
              </a:solidFill>
            </a:endParaRPr>
          </a:p>
          <a:p>
            <a:pPr indent="0" lvl="0" marL="0" marR="0" rtl="0" algn="ctr">
              <a:spcBef>
                <a:spcPts val="0"/>
              </a:spcBef>
              <a:spcAft>
                <a:spcPts val="0"/>
              </a:spcAft>
              <a:buNone/>
            </a:pPr>
            <a:r>
              <a:rPr b="1" lang="en-US" sz="1800">
                <a:solidFill>
                  <a:schemeClr val="dk1"/>
                </a:solidFill>
              </a:rPr>
              <a:t>Moderately differentiated (45,83%)</a:t>
            </a:r>
            <a:endParaRPr b="1" sz="1800">
              <a:solidFill>
                <a:schemeClr val="dk1"/>
              </a:solidFill>
            </a:endParaRPr>
          </a:p>
          <a:p>
            <a:pPr indent="0" lvl="0" marL="0" marR="0" rtl="0" algn="ctr">
              <a:spcBef>
                <a:spcPts val="0"/>
              </a:spcBef>
              <a:spcAft>
                <a:spcPts val="0"/>
              </a:spcAft>
              <a:buNone/>
            </a:pPr>
            <a:r>
              <a:rPr b="1" lang="en-US" sz="1800">
                <a:solidFill>
                  <a:schemeClr val="dk1"/>
                </a:solidFill>
              </a:rPr>
              <a:t>Negative for p16</a:t>
            </a:r>
            <a:endParaRPr b="1" sz="1800">
              <a:solidFill>
                <a:schemeClr val="dk1"/>
              </a:solidFill>
            </a:endParaRPr>
          </a:p>
          <a:p>
            <a:pPr indent="0" lvl="0" marL="0" marR="0" rtl="0" algn="ctr">
              <a:spcBef>
                <a:spcPts val="0"/>
              </a:spcBef>
              <a:spcAft>
                <a:spcPts val="0"/>
              </a:spcAft>
              <a:buNone/>
            </a:pPr>
            <a:r>
              <a:rPr b="1" lang="en-US" sz="1800">
                <a:solidFill>
                  <a:schemeClr val="dk1"/>
                </a:solidFill>
              </a:rPr>
              <a:t>Oral cavity (79,16%)</a:t>
            </a:r>
            <a:endParaRPr b="1" sz="1800">
              <a:solidFill>
                <a:schemeClr val="dk1"/>
              </a:solidFill>
            </a:endParaRPr>
          </a:p>
          <a:p>
            <a:pPr indent="0" lvl="0" marL="0" marR="0" rtl="0" algn="ctr">
              <a:spcBef>
                <a:spcPts val="0"/>
              </a:spcBef>
              <a:spcAft>
                <a:spcPts val="0"/>
              </a:spcAft>
              <a:buNone/>
            </a:pPr>
            <a:r>
              <a:rPr b="1" lang="en-US" sz="1800">
                <a:solidFill>
                  <a:schemeClr val="dk1"/>
                </a:solidFill>
              </a:rPr>
              <a:t>Advanced disease (T3-T4): 57,89%</a:t>
            </a:r>
            <a:endParaRPr b="1" sz="1800">
              <a:solidFill>
                <a:schemeClr val="dk1"/>
              </a:solidFill>
            </a:endParaRPr>
          </a:p>
          <a:p>
            <a:pPr indent="0" lvl="0" marL="0" marR="0" rtl="0" algn="ctr">
              <a:spcBef>
                <a:spcPts val="0"/>
              </a:spcBef>
              <a:spcAft>
                <a:spcPts val="0"/>
              </a:spcAft>
              <a:buNone/>
            </a:pPr>
            <a:r>
              <a:rPr b="1" lang="en-US" sz="1800">
                <a:solidFill>
                  <a:schemeClr val="dk1"/>
                </a:solidFill>
              </a:rPr>
              <a:t>Nodal metastasis (N+): 61,11%</a:t>
            </a:r>
            <a:endParaRPr b="1" sz="1800">
              <a:solidFill>
                <a:schemeClr val="dk1"/>
              </a:solidFill>
            </a:endParaRPr>
          </a:p>
        </p:txBody>
      </p:sp>
      <p:cxnSp>
        <p:nvCxnSpPr>
          <p:cNvPr id="279" name="Google Shape;279;g20daf2f6dec_0_54"/>
          <p:cNvCxnSpPr/>
          <p:nvPr/>
        </p:nvCxnSpPr>
        <p:spPr>
          <a:xfrm>
            <a:off x="6144300" y="1587900"/>
            <a:ext cx="42000" cy="3674400"/>
          </a:xfrm>
          <a:prstGeom prst="straightConnector1">
            <a:avLst/>
          </a:prstGeom>
          <a:noFill/>
          <a:ln cap="flat" cmpd="sng" w="9525">
            <a:solidFill>
              <a:schemeClr val="dk2"/>
            </a:solidFill>
            <a:prstDash val="solid"/>
            <a:round/>
            <a:headEnd len="med" w="med" type="none"/>
            <a:tailEnd len="med" w="med" type="none"/>
          </a:ln>
        </p:spPr>
      </p:cxnSp>
      <p:sp>
        <p:nvSpPr>
          <p:cNvPr id="280" name="Google Shape;280;g20daf2f6dec_0_54"/>
          <p:cNvSpPr/>
          <p:nvPr/>
        </p:nvSpPr>
        <p:spPr>
          <a:xfrm>
            <a:off x="7045350" y="694863"/>
            <a:ext cx="4679700" cy="1415400"/>
          </a:xfrm>
          <a:prstGeom prst="roundRect">
            <a:avLst>
              <a:gd fmla="val 16667" name="adj"/>
            </a:avLst>
          </a:prstGeom>
          <a:solidFill>
            <a:schemeClr val="accent4"/>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chemeClr val="dk1"/>
              </a:buClr>
              <a:buFont typeface="Arial"/>
              <a:buNone/>
            </a:pPr>
            <a:r>
              <a:rPr b="1" i="1" lang="en-US" sz="1800">
                <a:solidFill>
                  <a:schemeClr val="lt1"/>
                </a:solidFill>
              </a:rPr>
              <a:t>Révész M. et. al. 2023. The characteristics of head and neck squamous cell cancer in young adults: A retrospective single-center study.</a:t>
            </a:r>
            <a:endParaRPr b="1" i="1" sz="1800">
              <a:solidFill>
                <a:schemeClr val="lt1"/>
              </a:solidFill>
              <a:latin typeface="Arial"/>
              <a:ea typeface="Arial"/>
              <a:cs typeface="Arial"/>
              <a:sym typeface="Arial"/>
            </a:endParaRPr>
          </a:p>
        </p:txBody>
      </p:sp>
      <p:sp>
        <p:nvSpPr>
          <p:cNvPr id="281" name="Google Shape;281;g20daf2f6dec_0_54"/>
          <p:cNvSpPr/>
          <p:nvPr/>
        </p:nvSpPr>
        <p:spPr>
          <a:xfrm>
            <a:off x="7296900" y="2451950"/>
            <a:ext cx="4176600" cy="31662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800">
                <a:solidFill>
                  <a:schemeClr val="dk1"/>
                </a:solidFill>
              </a:rPr>
              <a:t>Hungary</a:t>
            </a:r>
            <a:endParaRPr b="1" sz="1800">
              <a:solidFill>
                <a:schemeClr val="dk1"/>
              </a:solidFill>
            </a:endParaRPr>
          </a:p>
          <a:p>
            <a:pPr indent="0" lvl="0" marL="0" rtl="0" algn="ctr">
              <a:spcBef>
                <a:spcPts val="0"/>
              </a:spcBef>
              <a:spcAft>
                <a:spcPts val="0"/>
              </a:spcAft>
              <a:buNone/>
            </a:pPr>
            <a:r>
              <a:rPr b="1" lang="en-US" sz="1800">
                <a:solidFill>
                  <a:schemeClr val="dk1"/>
                </a:solidFill>
              </a:rPr>
              <a:t>2000-2018</a:t>
            </a:r>
            <a:endParaRPr b="1" sz="1800">
              <a:solidFill>
                <a:schemeClr val="dk1"/>
              </a:solidFill>
            </a:endParaRPr>
          </a:p>
          <a:p>
            <a:pPr indent="0" lvl="0" marL="0" rtl="0" algn="ctr">
              <a:spcBef>
                <a:spcPts val="0"/>
              </a:spcBef>
              <a:spcAft>
                <a:spcPts val="0"/>
              </a:spcAft>
              <a:buNone/>
            </a:pPr>
            <a:r>
              <a:rPr b="1" lang="en-US" sz="1800">
                <a:solidFill>
                  <a:schemeClr val="dk1"/>
                </a:solidFill>
              </a:rPr>
              <a:t>85 patients (&lt;40 years old)</a:t>
            </a:r>
            <a:endParaRPr b="1" sz="1800">
              <a:solidFill>
                <a:schemeClr val="dk1"/>
              </a:solidFill>
            </a:endParaRPr>
          </a:p>
          <a:p>
            <a:pPr indent="0" lvl="0" marL="0" rtl="0" algn="ctr">
              <a:spcBef>
                <a:spcPts val="0"/>
              </a:spcBef>
              <a:spcAft>
                <a:spcPts val="0"/>
              </a:spcAft>
              <a:buNone/>
            </a:pPr>
            <a:r>
              <a:rPr b="1" lang="en-US" sz="1800">
                <a:solidFill>
                  <a:schemeClr val="dk1"/>
                </a:solidFill>
              </a:rPr>
              <a:t>Results:</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Oral cavity (56,4%)</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Male (78,9%)</a:t>
            </a:r>
            <a:endParaRPr b="1" sz="1800">
              <a:solidFill>
                <a:schemeClr val="dk1"/>
              </a:solidFill>
            </a:endParaRPr>
          </a:p>
          <a:p>
            <a:pPr indent="-342900" lvl="0" marL="457200" rtl="0" algn="ctr">
              <a:spcBef>
                <a:spcPts val="0"/>
              </a:spcBef>
              <a:spcAft>
                <a:spcPts val="0"/>
              </a:spcAft>
              <a:buClr>
                <a:srgbClr val="FF0000"/>
              </a:buClr>
              <a:buSzPts val="1800"/>
              <a:buChar char="-"/>
            </a:pPr>
            <a:r>
              <a:rPr b="1" lang="en-US" sz="1800">
                <a:solidFill>
                  <a:srgbClr val="FF0000"/>
                </a:solidFill>
              </a:rPr>
              <a:t>Early stages (67%)</a:t>
            </a:r>
            <a:endParaRPr b="1" sz="1800">
              <a:solidFill>
                <a:srgbClr val="FF0000"/>
              </a:solidFill>
            </a:endParaRPr>
          </a:p>
          <a:p>
            <a:pPr indent="-342900" lvl="0" marL="457200" rtl="0" algn="ctr">
              <a:spcBef>
                <a:spcPts val="0"/>
              </a:spcBef>
              <a:spcAft>
                <a:spcPts val="0"/>
              </a:spcAft>
              <a:buClr>
                <a:schemeClr val="dk1"/>
              </a:buClr>
              <a:buSzPts val="1800"/>
              <a:buChar char="-"/>
            </a:pPr>
            <a:r>
              <a:rPr b="1" lang="en-US" sz="1800">
                <a:solidFill>
                  <a:schemeClr val="dk1"/>
                </a:solidFill>
              </a:rPr>
              <a:t>+ Nodal metastasis (63,5%)</a:t>
            </a:r>
            <a:endParaRPr b="1" sz="1800">
              <a:solidFill>
                <a:schemeClr val="dk1"/>
              </a:solidFill>
            </a:endParaRPr>
          </a:p>
          <a:p>
            <a:pPr indent="-342900" lvl="0" marL="457200" rtl="0" algn="ctr">
              <a:spcBef>
                <a:spcPts val="0"/>
              </a:spcBef>
              <a:spcAft>
                <a:spcPts val="0"/>
              </a:spcAft>
              <a:buClr>
                <a:srgbClr val="FF0000"/>
              </a:buClr>
              <a:buSzPts val="1800"/>
              <a:buChar char="-"/>
            </a:pPr>
            <a:r>
              <a:rPr b="1" lang="en-US" sz="1800">
                <a:solidFill>
                  <a:srgbClr val="FF0000"/>
                </a:solidFill>
              </a:rPr>
              <a:t>OS: 44,2%</a:t>
            </a:r>
            <a:endParaRPr b="1" sz="1600">
              <a:solidFill>
                <a:schemeClr val="dk1"/>
              </a:solidFill>
            </a:endParaRPr>
          </a:p>
          <a:p>
            <a:pPr indent="0" lvl="0" marL="0" marR="0" rtl="0" algn="ctr">
              <a:spcBef>
                <a:spcPts val="0"/>
              </a:spcBef>
              <a:spcAft>
                <a:spcPts val="0"/>
              </a:spcAft>
              <a:buNone/>
            </a:pPr>
            <a:r>
              <a:t/>
            </a:r>
            <a:endParaRPr b="1" i="1" sz="18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pic>
        <p:nvPicPr>
          <p:cNvPr descr="Icespensino – Plataforma ICESP de Ensino" id="286" name="Google Shape;286;g20daf2f6dec_0_66"/>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287" name="Google Shape;287;g20daf2f6dec_0_66"/>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288" name="Google Shape;288;g20daf2f6dec_0_66"/>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289" name="Google Shape;289;g20daf2f6dec_0_66"/>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a:t>
            </a:r>
            <a:endParaRPr b="1">
              <a:latin typeface="Arial"/>
              <a:ea typeface="Arial"/>
              <a:cs typeface="Arial"/>
              <a:sym typeface="Arial"/>
            </a:endParaRPr>
          </a:p>
        </p:txBody>
      </p:sp>
      <p:sp>
        <p:nvSpPr>
          <p:cNvPr id="290" name="Google Shape;290;g20daf2f6dec_0_66"/>
          <p:cNvSpPr/>
          <p:nvPr/>
        </p:nvSpPr>
        <p:spPr>
          <a:xfrm>
            <a:off x="2581575" y="1540850"/>
            <a:ext cx="1930800" cy="6771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lt1"/>
                </a:solidFill>
              </a:rPr>
              <a:t>In this series</a:t>
            </a:r>
            <a:endParaRPr b="1" sz="2000">
              <a:solidFill>
                <a:schemeClr val="lt1"/>
              </a:solidFill>
              <a:latin typeface="Arial"/>
              <a:ea typeface="Arial"/>
              <a:cs typeface="Arial"/>
              <a:sym typeface="Arial"/>
            </a:endParaRPr>
          </a:p>
        </p:txBody>
      </p:sp>
      <p:sp>
        <p:nvSpPr>
          <p:cNvPr id="291" name="Google Shape;291;g20daf2f6dec_0_66"/>
          <p:cNvSpPr/>
          <p:nvPr/>
        </p:nvSpPr>
        <p:spPr>
          <a:xfrm>
            <a:off x="1402125" y="2492300"/>
            <a:ext cx="4289700" cy="30855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lnSpc>
                <a:spcPct val="90000"/>
              </a:lnSpc>
              <a:spcBef>
                <a:spcPts val="500"/>
              </a:spcBef>
              <a:spcAft>
                <a:spcPts val="0"/>
              </a:spcAft>
              <a:buNone/>
            </a:pPr>
            <a:r>
              <a:t/>
            </a:r>
            <a:endParaRPr b="1" sz="1800">
              <a:solidFill>
                <a:schemeClr val="dk1"/>
              </a:solidFill>
            </a:endParaRPr>
          </a:p>
          <a:p>
            <a:pPr indent="0" lvl="0" marL="0" marR="0" rtl="0" algn="ctr">
              <a:spcBef>
                <a:spcPts val="0"/>
              </a:spcBef>
              <a:spcAft>
                <a:spcPts val="0"/>
              </a:spcAft>
              <a:buNone/>
            </a:pPr>
            <a:r>
              <a:rPr b="1" lang="en-US" sz="1800">
                <a:solidFill>
                  <a:schemeClr val="dk1"/>
                </a:solidFill>
              </a:rPr>
              <a:t>Men (79,16%)</a:t>
            </a:r>
            <a:endParaRPr b="1" sz="1800">
              <a:solidFill>
                <a:schemeClr val="dk1"/>
              </a:solidFill>
            </a:endParaRPr>
          </a:p>
          <a:p>
            <a:pPr indent="0" lvl="0" marL="0" marR="0" rtl="0" algn="ctr">
              <a:spcBef>
                <a:spcPts val="0"/>
              </a:spcBef>
              <a:spcAft>
                <a:spcPts val="0"/>
              </a:spcAft>
              <a:buNone/>
            </a:pPr>
            <a:r>
              <a:rPr b="1" lang="en-US" sz="1800">
                <a:solidFill>
                  <a:schemeClr val="dk1"/>
                </a:solidFill>
              </a:rPr>
              <a:t>Keratinizing histological subtype (87,5%)</a:t>
            </a:r>
            <a:endParaRPr b="1" sz="1800">
              <a:solidFill>
                <a:schemeClr val="dk1"/>
              </a:solidFill>
            </a:endParaRPr>
          </a:p>
          <a:p>
            <a:pPr indent="0" lvl="0" marL="0" marR="0" rtl="0" algn="ctr">
              <a:spcBef>
                <a:spcPts val="0"/>
              </a:spcBef>
              <a:spcAft>
                <a:spcPts val="0"/>
              </a:spcAft>
              <a:buNone/>
            </a:pPr>
            <a:r>
              <a:rPr b="1" lang="en-US" sz="1800">
                <a:solidFill>
                  <a:schemeClr val="dk1"/>
                </a:solidFill>
              </a:rPr>
              <a:t>Moderately differentiated (45,83%)</a:t>
            </a:r>
            <a:endParaRPr b="1" sz="1800">
              <a:solidFill>
                <a:schemeClr val="dk1"/>
              </a:solidFill>
            </a:endParaRPr>
          </a:p>
          <a:p>
            <a:pPr indent="0" lvl="0" marL="0" marR="0" rtl="0" algn="ctr">
              <a:spcBef>
                <a:spcPts val="0"/>
              </a:spcBef>
              <a:spcAft>
                <a:spcPts val="0"/>
              </a:spcAft>
              <a:buNone/>
            </a:pPr>
            <a:r>
              <a:rPr b="1" lang="en-US" sz="1800">
                <a:solidFill>
                  <a:schemeClr val="dk1"/>
                </a:solidFill>
              </a:rPr>
              <a:t>Negative for p16</a:t>
            </a:r>
            <a:endParaRPr b="1" sz="1800">
              <a:solidFill>
                <a:schemeClr val="dk1"/>
              </a:solidFill>
            </a:endParaRPr>
          </a:p>
          <a:p>
            <a:pPr indent="0" lvl="0" marL="0" marR="0" rtl="0" algn="ctr">
              <a:spcBef>
                <a:spcPts val="0"/>
              </a:spcBef>
              <a:spcAft>
                <a:spcPts val="0"/>
              </a:spcAft>
              <a:buNone/>
            </a:pPr>
            <a:r>
              <a:rPr b="1" lang="en-US" sz="1800">
                <a:solidFill>
                  <a:schemeClr val="dk1"/>
                </a:solidFill>
              </a:rPr>
              <a:t>Oral cavity (79,16%)</a:t>
            </a:r>
            <a:endParaRPr b="1" sz="1800">
              <a:solidFill>
                <a:schemeClr val="dk1"/>
              </a:solidFill>
            </a:endParaRPr>
          </a:p>
          <a:p>
            <a:pPr indent="0" lvl="0" marL="0" marR="0" rtl="0" algn="ctr">
              <a:spcBef>
                <a:spcPts val="0"/>
              </a:spcBef>
              <a:spcAft>
                <a:spcPts val="0"/>
              </a:spcAft>
              <a:buNone/>
            </a:pPr>
            <a:r>
              <a:rPr b="1" lang="en-US" sz="1800">
                <a:solidFill>
                  <a:schemeClr val="dk1"/>
                </a:solidFill>
              </a:rPr>
              <a:t>Advanced disease (T3-T4): 57,89%</a:t>
            </a:r>
            <a:endParaRPr b="1" sz="1800">
              <a:solidFill>
                <a:schemeClr val="dk1"/>
              </a:solidFill>
            </a:endParaRPr>
          </a:p>
          <a:p>
            <a:pPr indent="0" lvl="0" marL="0" marR="0" rtl="0" algn="ctr">
              <a:spcBef>
                <a:spcPts val="0"/>
              </a:spcBef>
              <a:spcAft>
                <a:spcPts val="0"/>
              </a:spcAft>
              <a:buNone/>
            </a:pPr>
            <a:r>
              <a:rPr b="1" lang="en-US" sz="1800">
                <a:solidFill>
                  <a:schemeClr val="dk1"/>
                </a:solidFill>
              </a:rPr>
              <a:t>Nodal metastasis (N+): 61,11%</a:t>
            </a:r>
            <a:endParaRPr b="1" sz="1800">
              <a:solidFill>
                <a:schemeClr val="dk1"/>
              </a:solidFill>
            </a:endParaRPr>
          </a:p>
        </p:txBody>
      </p:sp>
      <p:cxnSp>
        <p:nvCxnSpPr>
          <p:cNvPr id="292" name="Google Shape;292;g20daf2f6dec_0_66"/>
          <p:cNvCxnSpPr/>
          <p:nvPr/>
        </p:nvCxnSpPr>
        <p:spPr>
          <a:xfrm>
            <a:off x="6144300" y="1587900"/>
            <a:ext cx="42000" cy="3674400"/>
          </a:xfrm>
          <a:prstGeom prst="straightConnector1">
            <a:avLst/>
          </a:prstGeom>
          <a:noFill/>
          <a:ln cap="flat" cmpd="sng" w="9525">
            <a:solidFill>
              <a:schemeClr val="dk2"/>
            </a:solidFill>
            <a:prstDash val="solid"/>
            <a:round/>
            <a:headEnd len="med" w="med" type="none"/>
            <a:tailEnd len="med" w="med" type="none"/>
          </a:ln>
        </p:spPr>
      </p:cxnSp>
      <p:sp>
        <p:nvSpPr>
          <p:cNvPr id="293" name="Google Shape;293;g20daf2f6dec_0_66"/>
          <p:cNvSpPr/>
          <p:nvPr/>
        </p:nvSpPr>
        <p:spPr>
          <a:xfrm>
            <a:off x="7045350" y="694863"/>
            <a:ext cx="4679700" cy="1415400"/>
          </a:xfrm>
          <a:prstGeom prst="roundRect">
            <a:avLst>
              <a:gd fmla="val 16667" name="adj"/>
            </a:avLst>
          </a:prstGeom>
          <a:solidFill>
            <a:schemeClr val="accent4"/>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chemeClr val="dk1"/>
              </a:buClr>
              <a:buFont typeface="Arial"/>
              <a:buNone/>
            </a:pPr>
            <a:r>
              <a:rPr b="1" i="1" lang="en-US" sz="1800">
                <a:solidFill>
                  <a:schemeClr val="lt1"/>
                </a:solidFill>
              </a:rPr>
              <a:t>Tomo S. et. al, 2020. Head and neck squamous cell carcinoma in young patients: a 26-year clinicopathologic retrospective study in a Brazilian specialized center. </a:t>
            </a:r>
            <a:endParaRPr b="1" i="1" sz="1800">
              <a:solidFill>
                <a:schemeClr val="lt1"/>
              </a:solidFill>
              <a:latin typeface="Arial"/>
              <a:ea typeface="Arial"/>
              <a:cs typeface="Arial"/>
              <a:sym typeface="Arial"/>
            </a:endParaRPr>
          </a:p>
        </p:txBody>
      </p:sp>
      <p:sp>
        <p:nvSpPr>
          <p:cNvPr id="294" name="Google Shape;294;g20daf2f6dec_0_66"/>
          <p:cNvSpPr/>
          <p:nvPr/>
        </p:nvSpPr>
        <p:spPr>
          <a:xfrm>
            <a:off x="7296900" y="2451950"/>
            <a:ext cx="4176600" cy="31662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None/>
            </a:pPr>
            <a:r>
              <a:rPr b="1" lang="en-US" sz="1800">
                <a:solidFill>
                  <a:schemeClr val="dk1"/>
                </a:solidFill>
              </a:rPr>
              <a:t>Brazil</a:t>
            </a:r>
            <a:endParaRPr b="1" sz="1800">
              <a:solidFill>
                <a:schemeClr val="dk1"/>
              </a:solidFill>
            </a:endParaRPr>
          </a:p>
          <a:p>
            <a:pPr indent="0" lvl="0" marL="0" rtl="0" algn="ctr">
              <a:spcBef>
                <a:spcPts val="0"/>
              </a:spcBef>
              <a:spcAft>
                <a:spcPts val="0"/>
              </a:spcAft>
              <a:buNone/>
            </a:pPr>
            <a:r>
              <a:rPr b="1" lang="en-US" sz="1800">
                <a:solidFill>
                  <a:schemeClr val="dk1"/>
                </a:solidFill>
              </a:rPr>
              <a:t>1991-2016</a:t>
            </a:r>
            <a:endParaRPr b="1" sz="1800">
              <a:solidFill>
                <a:schemeClr val="dk1"/>
              </a:solidFill>
            </a:endParaRPr>
          </a:p>
          <a:p>
            <a:pPr indent="0" lvl="0" marL="0" rtl="0" algn="ctr">
              <a:spcBef>
                <a:spcPts val="0"/>
              </a:spcBef>
              <a:spcAft>
                <a:spcPts val="0"/>
              </a:spcAft>
              <a:buNone/>
            </a:pPr>
            <a:r>
              <a:rPr b="1" lang="en-US" sz="1800">
                <a:solidFill>
                  <a:schemeClr val="dk1"/>
                </a:solidFill>
              </a:rPr>
              <a:t>89 patients (&lt;45 years old)</a:t>
            </a:r>
            <a:endParaRPr b="1" sz="1800">
              <a:solidFill>
                <a:schemeClr val="dk1"/>
              </a:solidFill>
            </a:endParaRPr>
          </a:p>
          <a:p>
            <a:pPr indent="0" lvl="0" marL="0" rtl="0" algn="ctr">
              <a:spcBef>
                <a:spcPts val="0"/>
              </a:spcBef>
              <a:spcAft>
                <a:spcPts val="0"/>
              </a:spcAft>
              <a:buNone/>
            </a:pPr>
            <a:r>
              <a:rPr b="1" lang="en-US" sz="1800">
                <a:solidFill>
                  <a:schemeClr val="dk1"/>
                </a:solidFill>
              </a:rPr>
              <a:t>Results:</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Male (87,6%)</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Oral cavity (38,6%)</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Advanced stage (60,9%)</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 Nodal metastasis (54,0%)</a:t>
            </a:r>
            <a:endParaRPr b="1" sz="1600">
              <a:solidFill>
                <a:schemeClr val="dk1"/>
              </a:solidFill>
            </a:endParaRPr>
          </a:p>
          <a:p>
            <a:pPr indent="0" lvl="0" marL="0" marR="0" rtl="0" algn="ctr">
              <a:spcBef>
                <a:spcPts val="0"/>
              </a:spcBef>
              <a:spcAft>
                <a:spcPts val="0"/>
              </a:spcAft>
              <a:buNone/>
            </a:pPr>
            <a:r>
              <a:t/>
            </a:r>
            <a:endParaRPr b="1" i="1" sz="18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g20daf2f6dec_0_90"/>
          <p:cNvSpPr/>
          <p:nvPr/>
        </p:nvSpPr>
        <p:spPr>
          <a:xfrm>
            <a:off x="7128600" y="2370350"/>
            <a:ext cx="4513200" cy="33294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None/>
            </a:pPr>
            <a:r>
              <a:t/>
            </a:r>
            <a:endParaRPr b="1" sz="1800">
              <a:solidFill>
                <a:schemeClr val="dk1"/>
              </a:solidFill>
            </a:endParaRPr>
          </a:p>
          <a:p>
            <a:pPr indent="0" lvl="0" marL="0" rtl="0" algn="ctr">
              <a:spcBef>
                <a:spcPts val="0"/>
              </a:spcBef>
              <a:spcAft>
                <a:spcPts val="0"/>
              </a:spcAft>
              <a:buNone/>
            </a:pPr>
            <a:r>
              <a:rPr b="1" lang="en-US" sz="1800">
                <a:solidFill>
                  <a:schemeClr val="dk1"/>
                </a:solidFill>
              </a:rPr>
              <a:t>USA</a:t>
            </a:r>
            <a:endParaRPr b="1" sz="1800">
              <a:solidFill>
                <a:schemeClr val="dk1"/>
              </a:solidFill>
            </a:endParaRPr>
          </a:p>
          <a:p>
            <a:pPr indent="0" lvl="0" marL="0" rtl="0" algn="ctr">
              <a:spcBef>
                <a:spcPts val="0"/>
              </a:spcBef>
              <a:spcAft>
                <a:spcPts val="0"/>
              </a:spcAft>
              <a:buNone/>
            </a:pPr>
            <a:r>
              <a:rPr b="1" lang="en-US" sz="1800">
                <a:solidFill>
                  <a:schemeClr val="dk1"/>
                </a:solidFill>
              </a:rPr>
              <a:t>1973-1995</a:t>
            </a:r>
            <a:endParaRPr b="1" sz="1800">
              <a:solidFill>
                <a:schemeClr val="dk1"/>
              </a:solidFill>
            </a:endParaRPr>
          </a:p>
          <a:p>
            <a:pPr indent="0" lvl="0" marL="0" rtl="0" algn="ctr">
              <a:spcBef>
                <a:spcPts val="0"/>
              </a:spcBef>
              <a:spcAft>
                <a:spcPts val="0"/>
              </a:spcAft>
              <a:buNone/>
            </a:pPr>
            <a:r>
              <a:rPr b="1" lang="en-US" sz="1800">
                <a:solidFill>
                  <a:schemeClr val="dk1"/>
                </a:solidFill>
              </a:rPr>
              <a:t>64 patients (&lt;40 years old)</a:t>
            </a:r>
            <a:endParaRPr b="1" sz="1800">
              <a:solidFill>
                <a:schemeClr val="dk1"/>
              </a:solidFill>
            </a:endParaRPr>
          </a:p>
          <a:p>
            <a:pPr indent="0" lvl="0" marL="0" rtl="0" algn="ctr">
              <a:spcBef>
                <a:spcPts val="0"/>
              </a:spcBef>
              <a:spcAft>
                <a:spcPts val="0"/>
              </a:spcAft>
              <a:buNone/>
            </a:pPr>
            <a:r>
              <a:rPr b="1" lang="en-US" sz="1800">
                <a:solidFill>
                  <a:schemeClr val="dk1"/>
                </a:solidFill>
              </a:rPr>
              <a:t>Results:</a:t>
            </a:r>
            <a:endParaRPr b="1" sz="1800">
              <a:solidFill>
                <a:schemeClr val="dk1"/>
              </a:solidFill>
            </a:endParaRPr>
          </a:p>
          <a:p>
            <a:pPr indent="-342900" lvl="0" marL="457200" rtl="0" algn="ctr">
              <a:spcBef>
                <a:spcPts val="0"/>
              </a:spcBef>
              <a:spcAft>
                <a:spcPts val="0"/>
              </a:spcAft>
              <a:buClr>
                <a:schemeClr val="dk1"/>
              </a:buClr>
              <a:buSzPts val="1800"/>
              <a:buChar char="-"/>
            </a:pPr>
            <a:r>
              <a:rPr b="1" lang="en-US" sz="1800">
                <a:solidFill>
                  <a:schemeClr val="dk1"/>
                </a:solidFill>
              </a:rPr>
              <a:t>Increase in incidence (10% -&gt; 15% and 25%)</a:t>
            </a:r>
            <a:endParaRPr b="1" sz="1800">
              <a:solidFill>
                <a:schemeClr val="dk1"/>
              </a:solidFill>
            </a:endParaRPr>
          </a:p>
          <a:p>
            <a:pPr indent="-342900" lvl="0" marL="457200" rtl="0" algn="ctr">
              <a:spcBef>
                <a:spcPts val="0"/>
              </a:spcBef>
              <a:spcAft>
                <a:spcPts val="0"/>
              </a:spcAft>
              <a:buClr>
                <a:srgbClr val="FF0000"/>
              </a:buClr>
              <a:buSzPts val="1800"/>
              <a:buChar char="-"/>
            </a:pPr>
            <a:r>
              <a:rPr b="1" lang="en-US" sz="1800">
                <a:solidFill>
                  <a:srgbClr val="FF0000"/>
                </a:solidFill>
              </a:rPr>
              <a:t>Pathologic criteria:</a:t>
            </a:r>
            <a:endParaRPr b="1" sz="1800">
              <a:solidFill>
                <a:srgbClr val="FF0000"/>
              </a:solidFill>
            </a:endParaRPr>
          </a:p>
          <a:p>
            <a:pPr indent="0" lvl="0" marL="457200" rtl="0" algn="ctr">
              <a:spcBef>
                <a:spcPts val="0"/>
              </a:spcBef>
              <a:spcAft>
                <a:spcPts val="0"/>
              </a:spcAft>
              <a:buNone/>
            </a:pPr>
            <a:r>
              <a:rPr b="1" lang="en-US" sz="1800">
                <a:solidFill>
                  <a:schemeClr val="dk1"/>
                </a:solidFill>
              </a:rPr>
              <a:t>Margins &lt;=5 mm</a:t>
            </a:r>
            <a:endParaRPr b="1" sz="1800">
              <a:solidFill>
                <a:schemeClr val="dk1"/>
              </a:solidFill>
            </a:endParaRPr>
          </a:p>
          <a:p>
            <a:pPr indent="0" lvl="0" marL="457200" rtl="0" algn="ctr">
              <a:spcBef>
                <a:spcPts val="0"/>
              </a:spcBef>
              <a:spcAft>
                <a:spcPts val="0"/>
              </a:spcAft>
              <a:buNone/>
            </a:pPr>
            <a:r>
              <a:rPr b="1" lang="en-US" sz="1800">
                <a:solidFill>
                  <a:schemeClr val="dk1"/>
                </a:solidFill>
              </a:rPr>
              <a:t>Perineural invasion</a:t>
            </a:r>
            <a:endParaRPr b="1" sz="1800">
              <a:solidFill>
                <a:schemeClr val="dk1"/>
              </a:solidFill>
            </a:endParaRPr>
          </a:p>
          <a:p>
            <a:pPr indent="0" lvl="0" marL="457200" rtl="0" algn="ctr">
              <a:spcBef>
                <a:spcPts val="0"/>
              </a:spcBef>
              <a:spcAft>
                <a:spcPts val="0"/>
              </a:spcAft>
              <a:buNone/>
            </a:pPr>
            <a:r>
              <a:rPr b="1" lang="en-US" sz="1800">
                <a:solidFill>
                  <a:schemeClr val="dk1"/>
                </a:solidFill>
              </a:rPr>
              <a:t>Lymphatic invasion</a:t>
            </a:r>
            <a:endParaRPr b="1" sz="1800">
              <a:solidFill>
                <a:schemeClr val="dk1"/>
              </a:solidFill>
            </a:endParaRPr>
          </a:p>
          <a:p>
            <a:pPr indent="0" lvl="0" marL="457200" rtl="0" algn="ctr">
              <a:spcBef>
                <a:spcPts val="0"/>
              </a:spcBef>
              <a:spcAft>
                <a:spcPts val="0"/>
              </a:spcAft>
              <a:buNone/>
            </a:pPr>
            <a:r>
              <a:rPr b="1" lang="en-US" sz="1800">
                <a:solidFill>
                  <a:schemeClr val="dk1"/>
                </a:solidFill>
              </a:rPr>
              <a:t>Positive lymph nodes</a:t>
            </a:r>
            <a:endParaRPr b="1" sz="1800">
              <a:solidFill>
                <a:schemeClr val="dk1"/>
              </a:solidFill>
            </a:endParaRPr>
          </a:p>
          <a:p>
            <a:pPr indent="0" lvl="0" marL="0" marR="0" rtl="0" algn="ctr">
              <a:spcBef>
                <a:spcPts val="0"/>
              </a:spcBef>
              <a:spcAft>
                <a:spcPts val="0"/>
              </a:spcAft>
              <a:buNone/>
            </a:pPr>
            <a:r>
              <a:t/>
            </a:r>
            <a:endParaRPr b="1" i="1" sz="1800">
              <a:solidFill>
                <a:schemeClr val="dk1"/>
              </a:solidFill>
            </a:endParaRPr>
          </a:p>
        </p:txBody>
      </p:sp>
      <p:pic>
        <p:nvPicPr>
          <p:cNvPr descr="Icespensino – Plataforma ICESP de Ensino" id="300" name="Google Shape;300;g20daf2f6dec_0_90"/>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01" name="Google Shape;301;g20daf2f6dec_0_90"/>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302" name="Google Shape;302;g20daf2f6dec_0_90"/>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303" name="Google Shape;303;g20daf2f6dec_0_90"/>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a:t>
            </a:r>
            <a:endParaRPr b="1">
              <a:latin typeface="Arial"/>
              <a:ea typeface="Arial"/>
              <a:cs typeface="Arial"/>
              <a:sym typeface="Arial"/>
            </a:endParaRPr>
          </a:p>
        </p:txBody>
      </p:sp>
      <p:sp>
        <p:nvSpPr>
          <p:cNvPr id="304" name="Google Shape;304;g20daf2f6dec_0_90"/>
          <p:cNvSpPr/>
          <p:nvPr/>
        </p:nvSpPr>
        <p:spPr>
          <a:xfrm>
            <a:off x="2383650" y="1693238"/>
            <a:ext cx="1930800" cy="6771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000">
                <a:solidFill>
                  <a:schemeClr val="lt1"/>
                </a:solidFill>
              </a:rPr>
              <a:t>In this series</a:t>
            </a:r>
            <a:endParaRPr b="1" sz="2000">
              <a:solidFill>
                <a:schemeClr val="lt1"/>
              </a:solidFill>
              <a:latin typeface="Arial"/>
              <a:ea typeface="Arial"/>
              <a:cs typeface="Arial"/>
              <a:sym typeface="Arial"/>
            </a:endParaRPr>
          </a:p>
        </p:txBody>
      </p:sp>
      <p:sp>
        <p:nvSpPr>
          <p:cNvPr id="305" name="Google Shape;305;g20daf2f6dec_0_90"/>
          <p:cNvSpPr/>
          <p:nvPr/>
        </p:nvSpPr>
        <p:spPr>
          <a:xfrm>
            <a:off x="1496100" y="2733375"/>
            <a:ext cx="3705900" cy="2788500"/>
          </a:xfrm>
          <a:prstGeom prst="roundRect">
            <a:avLst>
              <a:gd fmla="val 16667" name="adj"/>
            </a:avLst>
          </a:prstGeom>
          <a:solidFill>
            <a:schemeClr val="lt1"/>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lnSpc>
                <a:spcPct val="90000"/>
              </a:lnSpc>
              <a:spcBef>
                <a:spcPts val="500"/>
              </a:spcBef>
              <a:spcAft>
                <a:spcPts val="0"/>
              </a:spcAft>
              <a:buNone/>
            </a:pPr>
            <a:r>
              <a:t/>
            </a:r>
            <a:endParaRPr b="1" sz="1800">
              <a:solidFill>
                <a:schemeClr val="dk1"/>
              </a:solidFill>
            </a:endParaRPr>
          </a:p>
          <a:p>
            <a:pPr indent="0" lvl="0" marL="0" marR="0" rtl="0" algn="ctr">
              <a:spcBef>
                <a:spcPts val="0"/>
              </a:spcBef>
              <a:spcAft>
                <a:spcPts val="0"/>
              </a:spcAft>
              <a:buNone/>
            </a:pPr>
            <a:r>
              <a:rPr b="1" lang="en-US" sz="1800">
                <a:solidFill>
                  <a:schemeClr val="dk1"/>
                </a:solidFill>
              </a:rPr>
              <a:t>Margins &gt;5mm: 52,63%</a:t>
            </a:r>
            <a:endParaRPr b="1" sz="1800">
              <a:solidFill>
                <a:schemeClr val="dk1"/>
              </a:solidFill>
            </a:endParaRPr>
          </a:p>
          <a:p>
            <a:pPr indent="0" lvl="0" marL="0" marR="0" rtl="0" algn="ctr">
              <a:spcBef>
                <a:spcPts val="0"/>
              </a:spcBef>
              <a:spcAft>
                <a:spcPts val="0"/>
              </a:spcAft>
              <a:buNone/>
            </a:pPr>
            <a:r>
              <a:rPr b="1" lang="en-US" sz="1800">
                <a:solidFill>
                  <a:schemeClr val="dk1"/>
                </a:solidFill>
              </a:rPr>
              <a:t>Perineural invasion: 57,89%</a:t>
            </a:r>
            <a:endParaRPr b="1" sz="1800">
              <a:solidFill>
                <a:schemeClr val="dk1"/>
              </a:solidFill>
            </a:endParaRPr>
          </a:p>
          <a:p>
            <a:pPr indent="0" lvl="0" marL="0" marR="0" rtl="0" algn="ctr">
              <a:spcBef>
                <a:spcPts val="0"/>
              </a:spcBef>
              <a:spcAft>
                <a:spcPts val="0"/>
              </a:spcAft>
              <a:buNone/>
            </a:pPr>
            <a:r>
              <a:rPr b="1" lang="en-US" sz="1800">
                <a:solidFill>
                  <a:schemeClr val="dk1"/>
                </a:solidFill>
              </a:rPr>
              <a:t>Angiolymphatic invasion: 31,57%</a:t>
            </a:r>
            <a:endParaRPr b="1" sz="1800">
              <a:solidFill>
                <a:schemeClr val="dk1"/>
              </a:solidFill>
            </a:endParaRPr>
          </a:p>
          <a:p>
            <a:pPr indent="0" lvl="0" marL="0" marR="0" rtl="0" algn="ctr">
              <a:spcBef>
                <a:spcPts val="0"/>
              </a:spcBef>
              <a:spcAft>
                <a:spcPts val="0"/>
              </a:spcAft>
              <a:buNone/>
            </a:pPr>
            <a:r>
              <a:rPr b="1" lang="en-US" sz="1800">
                <a:solidFill>
                  <a:schemeClr val="dk1"/>
                </a:solidFill>
              </a:rPr>
              <a:t>Positive lymph nodes: 61,11%</a:t>
            </a:r>
            <a:endParaRPr b="1" sz="1800">
              <a:solidFill>
                <a:schemeClr val="dk1"/>
              </a:solidFill>
            </a:endParaRPr>
          </a:p>
        </p:txBody>
      </p:sp>
      <p:cxnSp>
        <p:nvCxnSpPr>
          <p:cNvPr id="306" name="Google Shape;306;g20daf2f6dec_0_90"/>
          <p:cNvCxnSpPr/>
          <p:nvPr/>
        </p:nvCxnSpPr>
        <p:spPr>
          <a:xfrm>
            <a:off x="6144300" y="1587900"/>
            <a:ext cx="42000" cy="3674400"/>
          </a:xfrm>
          <a:prstGeom prst="straightConnector1">
            <a:avLst/>
          </a:prstGeom>
          <a:noFill/>
          <a:ln cap="flat" cmpd="sng" w="9525">
            <a:solidFill>
              <a:schemeClr val="dk2"/>
            </a:solidFill>
            <a:prstDash val="solid"/>
            <a:round/>
            <a:headEnd len="med" w="med" type="none"/>
            <a:tailEnd len="med" w="med" type="none"/>
          </a:ln>
        </p:spPr>
      </p:cxnSp>
      <p:sp>
        <p:nvSpPr>
          <p:cNvPr id="307" name="Google Shape;307;g20daf2f6dec_0_90"/>
          <p:cNvSpPr/>
          <p:nvPr/>
        </p:nvSpPr>
        <p:spPr>
          <a:xfrm>
            <a:off x="7045350" y="694863"/>
            <a:ext cx="4679700" cy="1415400"/>
          </a:xfrm>
          <a:prstGeom prst="roundRect">
            <a:avLst>
              <a:gd fmla="val 16667" name="adj"/>
            </a:avLst>
          </a:prstGeom>
          <a:solidFill>
            <a:schemeClr val="accent4"/>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1800">
                <a:solidFill>
                  <a:schemeClr val="lt1"/>
                </a:solidFill>
              </a:rPr>
              <a:t>Myers JN, et. al. 2000. Squamous cell carcinoma of the tongue in young adults: increasing incidence and factors that predict treatment outcomes. </a:t>
            </a:r>
            <a:endParaRPr b="1" i="1" sz="1800">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type="title"/>
          </p:nvPr>
        </p:nvSpPr>
        <p:spPr>
          <a:xfrm>
            <a:off x="4064295" y="2766218"/>
            <a:ext cx="4063409"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latin typeface="Arial"/>
                <a:ea typeface="Arial"/>
                <a:cs typeface="Arial"/>
                <a:sym typeface="Arial"/>
              </a:rPr>
              <a:t>Introduction</a:t>
            </a:r>
            <a:endParaRPr/>
          </a:p>
        </p:txBody>
      </p:sp>
      <p:pic>
        <p:nvPicPr>
          <p:cNvPr descr="Icespensino – Plataforma ICESP de Ensino" id="94" name="Google Shape;94;p2"/>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95" name="Google Shape;95;p2"/>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96" name="Google Shape;96;p2"/>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pic>
        <p:nvPicPr>
          <p:cNvPr descr="Icespensino – Plataforma ICESP de Ensino" id="312" name="Google Shape;312;g2dec1930113_0_2"/>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13" name="Google Shape;313;g2dec1930113_0_2"/>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314" name="Google Shape;314;g2dec1930113_0_2"/>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315" name="Google Shape;315;g2dec1930113_0_2"/>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a:t>
            </a:r>
            <a:endParaRPr b="1">
              <a:latin typeface="Arial"/>
              <a:ea typeface="Arial"/>
              <a:cs typeface="Arial"/>
              <a:sym typeface="Arial"/>
            </a:endParaRPr>
          </a:p>
        </p:txBody>
      </p:sp>
      <p:sp>
        <p:nvSpPr>
          <p:cNvPr id="316" name="Google Shape;316;g2dec1930113_0_2"/>
          <p:cNvSpPr/>
          <p:nvPr/>
        </p:nvSpPr>
        <p:spPr>
          <a:xfrm>
            <a:off x="2111504" y="1603001"/>
            <a:ext cx="2679000" cy="5037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1800">
                <a:solidFill>
                  <a:schemeClr val="lt1"/>
                </a:solidFill>
              </a:rPr>
              <a:t>Positive points</a:t>
            </a:r>
            <a:endParaRPr b="1" i="1" sz="1800">
              <a:solidFill>
                <a:schemeClr val="lt1"/>
              </a:solidFill>
              <a:latin typeface="Arial"/>
              <a:ea typeface="Arial"/>
              <a:cs typeface="Arial"/>
              <a:sym typeface="Arial"/>
            </a:endParaRPr>
          </a:p>
        </p:txBody>
      </p:sp>
      <p:cxnSp>
        <p:nvCxnSpPr>
          <p:cNvPr id="317" name="Google Shape;317;g2dec1930113_0_2"/>
          <p:cNvCxnSpPr/>
          <p:nvPr/>
        </p:nvCxnSpPr>
        <p:spPr>
          <a:xfrm>
            <a:off x="6144300" y="1587900"/>
            <a:ext cx="42000" cy="3674400"/>
          </a:xfrm>
          <a:prstGeom prst="straightConnector1">
            <a:avLst/>
          </a:prstGeom>
          <a:noFill/>
          <a:ln cap="flat" cmpd="sng" w="9525">
            <a:solidFill>
              <a:schemeClr val="dk2"/>
            </a:solidFill>
            <a:prstDash val="solid"/>
            <a:round/>
            <a:headEnd len="med" w="med" type="none"/>
            <a:tailEnd len="med" w="med" type="none"/>
          </a:ln>
        </p:spPr>
      </p:cxnSp>
      <p:sp>
        <p:nvSpPr>
          <p:cNvPr id="318" name="Google Shape;318;g2dec1930113_0_2"/>
          <p:cNvSpPr/>
          <p:nvPr/>
        </p:nvSpPr>
        <p:spPr>
          <a:xfrm>
            <a:off x="7901779" y="1603001"/>
            <a:ext cx="2679000" cy="503700"/>
          </a:xfrm>
          <a:prstGeom prst="roundRect">
            <a:avLst>
              <a:gd fmla="val 16667" name="adj"/>
            </a:avLst>
          </a:prstGeom>
          <a:solidFill>
            <a:srgbClr val="FF0000"/>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1800">
                <a:solidFill>
                  <a:schemeClr val="lt1"/>
                </a:solidFill>
              </a:rPr>
              <a:t>Negative </a:t>
            </a:r>
            <a:r>
              <a:rPr b="1" i="1" lang="en-US" sz="1800">
                <a:solidFill>
                  <a:schemeClr val="lt1"/>
                </a:solidFill>
              </a:rPr>
              <a:t>points</a:t>
            </a:r>
            <a:endParaRPr b="1" i="1" sz="1800">
              <a:solidFill>
                <a:schemeClr val="lt1"/>
              </a:solidFill>
              <a:latin typeface="Arial"/>
              <a:ea typeface="Arial"/>
              <a:cs typeface="Arial"/>
              <a:sym typeface="Arial"/>
            </a:endParaRPr>
          </a:p>
        </p:txBody>
      </p:sp>
      <p:sp>
        <p:nvSpPr>
          <p:cNvPr id="319" name="Google Shape;319;g2dec1930113_0_2"/>
          <p:cNvSpPr txBox="1"/>
          <p:nvPr/>
        </p:nvSpPr>
        <p:spPr>
          <a:xfrm>
            <a:off x="1648900" y="2583625"/>
            <a:ext cx="3604200" cy="50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2800">
                <a:solidFill>
                  <a:schemeClr val="dk1"/>
                </a:solidFill>
              </a:rPr>
              <a:t>Follow up in a s</a:t>
            </a:r>
            <a:r>
              <a:rPr lang="en-US" sz="2800">
                <a:solidFill>
                  <a:schemeClr val="dk1"/>
                </a:solidFill>
              </a:rPr>
              <a:t>ingle institution</a:t>
            </a:r>
            <a:r>
              <a:rPr lang="en-US" sz="2800">
                <a:solidFill>
                  <a:schemeClr val="dk1"/>
                </a:solidFill>
              </a:rPr>
              <a:t> </a:t>
            </a:r>
            <a:endParaRPr sz="2800">
              <a:solidFill>
                <a:schemeClr val="dk1"/>
              </a:solidFill>
            </a:endParaRPr>
          </a:p>
        </p:txBody>
      </p:sp>
      <p:sp>
        <p:nvSpPr>
          <p:cNvPr id="320" name="Google Shape;320;g2dec1930113_0_2"/>
          <p:cNvSpPr txBox="1"/>
          <p:nvPr/>
        </p:nvSpPr>
        <p:spPr>
          <a:xfrm>
            <a:off x="1182850" y="4334913"/>
            <a:ext cx="4536300" cy="50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2800">
                <a:solidFill>
                  <a:schemeClr val="dk1"/>
                </a:solidFill>
              </a:rPr>
              <a:t>Reliably anatomoclinical characteristics</a:t>
            </a:r>
            <a:endParaRPr sz="2800">
              <a:solidFill>
                <a:schemeClr val="dk1"/>
              </a:solidFill>
            </a:endParaRPr>
          </a:p>
        </p:txBody>
      </p:sp>
      <p:sp>
        <p:nvSpPr>
          <p:cNvPr id="321" name="Google Shape;321;g2dec1930113_0_2"/>
          <p:cNvSpPr/>
          <p:nvPr/>
        </p:nvSpPr>
        <p:spPr>
          <a:xfrm>
            <a:off x="3317800" y="3856275"/>
            <a:ext cx="266400" cy="322500"/>
          </a:xfrm>
          <a:prstGeom prst="downArrow">
            <a:avLst>
              <a:gd fmla="val 50000" name="adj1"/>
              <a:gd fmla="val 50000" name="adj2"/>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22" name="Google Shape;322;g2dec1930113_0_2"/>
          <p:cNvSpPr txBox="1"/>
          <p:nvPr/>
        </p:nvSpPr>
        <p:spPr>
          <a:xfrm>
            <a:off x="7439175" y="2583625"/>
            <a:ext cx="3604200" cy="50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2800">
                <a:solidFill>
                  <a:schemeClr val="dk1"/>
                </a:solidFill>
              </a:rPr>
              <a:t>Tertiary reference center</a:t>
            </a:r>
            <a:endParaRPr sz="2800">
              <a:solidFill>
                <a:schemeClr val="dk1"/>
              </a:solidFill>
            </a:endParaRPr>
          </a:p>
        </p:txBody>
      </p:sp>
      <p:sp>
        <p:nvSpPr>
          <p:cNvPr id="323" name="Google Shape;323;g2dec1930113_0_2"/>
          <p:cNvSpPr/>
          <p:nvPr/>
        </p:nvSpPr>
        <p:spPr>
          <a:xfrm>
            <a:off x="9108075" y="3856275"/>
            <a:ext cx="266400" cy="322500"/>
          </a:xfrm>
          <a:prstGeom prst="downArrow">
            <a:avLst>
              <a:gd fmla="val 50000" name="adj1"/>
              <a:gd fmla="val 50000" name="adj2"/>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24" name="Google Shape;324;g2dec1930113_0_2"/>
          <p:cNvSpPr txBox="1"/>
          <p:nvPr/>
        </p:nvSpPr>
        <p:spPr>
          <a:xfrm>
            <a:off x="6973125" y="4559313"/>
            <a:ext cx="4536300" cy="50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2800">
                <a:solidFill>
                  <a:schemeClr val="dk1"/>
                </a:solidFill>
              </a:rPr>
              <a:t>Does it reflect reality?</a:t>
            </a:r>
            <a:endParaRPr sz="28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pic>
        <p:nvPicPr>
          <p:cNvPr descr="Icespensino – Plataforma ICESP de Ensino" id="329" name="Google Shape;329;g20daf2f6dec_0_118"/>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30" name="Google Shape;330;g20daf2f6dec_0_118"/>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331" name="Google Shape;331;g20daf2f6dec_0_118"/>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332" name="Google Shape;332;g20daf2f6dec_0_118"/>
          <p:cNvSpPr txBox="1"/>
          <p:nvPr/>
        </p:nvSpPr>
        <p:spPr>
          <a:xfrm>
            <a:off x="384750" y="1719744"/>
            <a:ext cx="11151600" cy="3103200"/>
          </a:xfrm>
          <a:prstGeom prst="rect">
            <a:avLst/>
          </a:prstGeom>
          <a:noFill/>
          <a:ln>
            <a:noFill/>
          </a:ln>
        </p:spPr>
        <p:txBody>
          <a:bodyPr anchorCtr="0" anchor="t" bIns="0" lIns="0" spcFirstLastPara="1" rIns="0" wrap="square" tIns="0">
            <a:spAutoFit/>
          </a:bodyPr>
          <a:lstStyle/>
          <a:p>
            <a:pPr indent="-406400" lvl="0" marL="457200" marR="0" rtl="0" algn="just">
              <a:lnSpc>
                <a:spcPct val="90000"/>
              </a:lnSpc>
              <a:spcBef>
                <a:spcPts val="1000"/>
              </a:spcBef>
              <a:spcAft>
                <a:spcPts val="0"/>
              </a:spcAft>
              <a:buClr>
                <a:schemeClr val="dk1"/>
              </a:buClr>
              <a:buSzPts val="2800"/>
              <a:buChar char="●"/>
            </a:pPr>
            <a:r>
              <a:rPr b="1" lang="en-US" sz="2800">
                <a:solidFill>
                  <a:schemeClr val="dk1"/>
                </a:solidFill>
              </a:rPr>
              <a:t>N = 101 patients</a:t>
            </a:r>
            <a:endParaRPr b="1"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Sex: Male = 76,23%</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Age: Mean = 34,63</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Histological subtype: Keratinizing (50,49%)</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Histological grade: Moderately differentiated (45,54%)</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p16 status: Negative = 23 / Positive = 7</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Tumor site: Oral cavity (66,33%)</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Overall survival: 54,08%</a:t>
            </a:r>
            <a:endParaRPr sz="2800">
              <a:solidFill>
                <a:schemeClr val="dk1"/>
              </a:solidFill>
            </a:endParaRPr>
          </a:p>
        </p:txBody>
      </p:sp>
      <p:sp>
        <p:nvSpPr>
          <p:cNvPr id="333" name="Google Shape;333;g20daf2f6dec_0_118"/>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 - What now?</a:t>
            </a:r>
            <a:endParaRPr b="1">
              <a:latin typeface="Arial"/>
              <a:ea typeface="Arial"/>
              <a:cs typeface="Arial"/>
              <a:sym typeface="Arial"/>
            </a:endParaRPr>
          </a:p>
        </p:txBody>
      </p:sp>
      <p:sp>
        <p:nvSpPr>
          <p:cNvPr id="334" name="Google Shape;334;g20daf2f6dec_0_118"/>
          <p:cNvSpPr/>
          <p:nvPr/>
        </p:nvSpPr>
        <p:spPr>
          <a:xfrm>
            <a:off x="5713253" y="4651427"/>
            <a:ext cx="2454600" cy="7704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rPr>
              <a:t>The InterCHANGE study</a:t>
            </a:r>
            <a:endParaRPr b="1" sz="1800">
              <a:solidFill>
                <a:schemeClr val="lt1"/>
              </a:solidFill>
              <a:latin typeface="Arial"/>
              <a:ea typeface="Arial"/>
              <a:cs typeface="Arial"/>
              <a:sym typeface="Arial"/>
            </a:endParaRPr>
          </a:p>
        </p:txBody>
      </p:sp>
      <p:sp>
        <p:nvSpPr>
          <p:cNvPr id="335" name="Google Shape;335;g20daf2f6dec_0_118"/>
          <p:cNvSpPr/>
          <p:nvPr/>
        </p:nvSpPr>
        <p:spPr>
          <a:xfrm>
            <a:off x="5241975" y="4475450"/>
            <a:ext cx="264600" cy="271200"/>
          </a:xfrm>
          <a:prstGeom prst="star5">
            <a:avLst>
              <a:gd fmla="val 19098" name="adj"/>
              <a:gd fmla="val 105146" name="hf"/>
              <a:gd fmla="val 110557" name="vf"/>
            </a:avLst>
          </a:prstGeom>
          <a:solidFill>
            <a:srgbClr val="036949"/>
          </a:solidFill>
          <a:ln cap="flat" cmpd="sng" w="19050">
            <a:solidFill>
              <a:srgbClr val="082836"/>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pic>
        <p:nvPicPr>
          <p:cNvPr descr="Icespensino – Plataforma ICESP de Ensino" id="340" name="Google Shape;340;g20daf2f6dec_0_135"/>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41" name="Google Shape;341;g20daf2f6dec_0_135"/>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342" name="Google Shape;342;g20daf2f6dec_0_135"/>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343" name="Google Shape;343;g20daf2f6dec_0_135"/>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Conclusion - What now?</a:t>
            </a:r>
            <a:endParaRPr b="1">
              <a:latin typeface="Arial"/>
              <a:ea typeface="Arial"/>
              <a:cs typeface="Arial"/>
              <a:sym typeface="Arial"/>
            </a:endParaRPr>
          </a:p>
        </p:txBody>
      </p:sp>
      <p:sp>
        <p:nvSpPr>
          <p:cNvPr id="344" name="Google Shape;344;g20daf2f6dec_0_135"/>
          <p:cNvSpPr txBox="1"/>
          <p:nvPr/>
        </p:nvSpPr>
        <p:spPr>
          <a:xfrm>
            <a:off x="384750" y="1719744"/>
            <a:ext cx="11151600" cy="3491100"/>
          </a:xfrm>
          <a:prstGeom prst="rect">
            <a:avLst/>
          </a:prstGeom>
          <a:noFill/>
          <a:ln>
            <a:noFill/>
          </a:ln>
        </p:spPr>
        <p:txBody>
          <a:bodyPr anchorCtr="0" anchor="t" bIns="0" lIns="0" spcFirstLastPara="1" rIns="0" wrap="square" tIns="0">
            <a:spAutoFit/>
          </a:bodyPr>
          <a:lstStyle/>
          <a:p>
            <a:pPr indent="-406400" lvl="0" marL="457200" marR="0" rtl="0" algn="just">
              <a:lnSpc>
                <a:spcPct val="90000"/>
              </a:lnSpc>
              <a:spcBef>
                <a:spcPts val="1000"/>
              </a:spcBef>
              <a:spcAft>
                <a:spcPts val="0"/>
              </a:spcAft>
              <a:buClr>
                <a:schemeClr val="dk1"/>
              </a:buClr>
              <a:buSzPts val="2800"/>
              <a:buChar char="●"/>
            </a:pPr>
            <a:r>
              <a:rPr b="1" lang="en-US" sz="2800">
                <a:solidFill>
                  <a:schemeClr val="dk1"/>
                </a:solidFill>
              </a:rPr>
              <a:t>Surgical </a:t>
            </a:r>
            <a:r>
              <a:rPr b="1" lang="en-US" sz="2800">
                <a:solidFill>
                  <a:schemeClr val="dk1"/>
                </a:solidFill>
              </a:rPr>
              <a:t>specimen</a:t>
            </a:r>
            <a:r>
              <a:rPr b="1" lang="en-US" sz="2800">
                <a:solidFill>
                  <a:schemeClr val="dk1"/>
                </a:solidFill>
              </a:rPr>
              <a:t> = 51 patients</a:t>
            </a:r>
            <a:endParaRPr b="1"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Tumor size: Mean = 3,68 (Range = 0,6 - 12,5)</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Tumor thickness: Mean = 1,73 (Range = 0,11 - 6,5)</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DOI: Mean = 9,18 (Range = 0,12 - 32)</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Vascular invasion: </a:t>
            </a:r>
            <a:r>
              <a:rPr lang="en-US" sz="2800">
                <a:solidFill>
                  <a:schemeClr val="dk1"/>
                </a:solidFill>
              </a:rPr>
              <a:t>Positive in 38,29%</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Perineural spread: Positive in 41,3%</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Surgical margins (negative): 83,33%</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pT category: T3 and T4 = 53,19%</a:t>
            </a:r>
            <a:endParaRPr sz="2800">
              <a:solidFill>
                <a:schemeClr val="dk1"/>
              </a:solidFill>
            </a:endParaRPr>
          </a:p>
          <a:p>
            <a:pPr indent="-406400" lvl="1" marL="914400" marR="0" rtl="0" algn="just">
              <a:lnSpc>
                <a:spcPct val="90000"/>
              </a:lnSpc>
              <a:spcBef>
                <a:spcPts val="0"/>
              </a:spcBef>
              <a:spcAft>
                <a:spcPts val="0"/>
              </a:spcAft>
              <a:buClr>
                <a:schemeClr val="dk1"/>
              </a:buClr>
              <a:buSzPts val="2800"/>
              <a:buChar char="○"/>
            </a:pPr>
            <a:r>
              <a:rPr lang="en-US" sz="2800">
                <a:solidFill>
                  <a:schemeClr val="dk1"/>
                </a:solidFill>
              </a:rPr>
              <a:t>pN category: N+ in 46,93%</a:t>
            </a:r>
            <a:endParaRPr sz="280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16"/>
          <p:cNvSpPr txBox="1"/>
          <p:nvPr>
            <p:ph type="title"/>
          </p:nvPr>
        </p:nvSpPr>
        <p:spPr>
          <a:xfrm>
            <a:off x="4064295" y="2766218"/>
            <a:ext cx="4063409"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latin typeface="Arial"/>
                <a:ea typeface="Arial"/>
                <a:cs typeface="Arial"/>
                <a:sym typeface="Arial"/>
              </a:rPr>
              <a:t>References</a:t>
            </a:r>
            <a:endParaRPr/>
          </a:p>
        </p:txBody>
      </p:sp>
      <p:pic>
        <p:nvPicPr>
          <p:cNvPr descr="Icespensino – Plataforma ICESP de Ensino" id="350" name="Google Shape;350;p16"/>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51" name="Google Shape;351;p16"/>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352" name="Google Shape;352;p16"/>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pic>
        <p:nvPicPr>
          <p:cNvPr descr="Icespensino – Plataforma ICESP de Ensino" id="357" name="Google Shape;357;p17"/>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58" name="Google Shape;358;p17"/>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359" name="Google Shape;359;p17"/>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360" name="Google Shape;360;p17"/>
          <p:cNvSpPr txBox="1"/>
          <p:nvPr>
            <p:ph type="title"/>
          </p:nvPr>
        </p:nvSpPr>
        <p:spPr>
          <a:xfrm>
            <a:off x="384725" y="505248"/>
            <a:ext cx="8374500" cy="677108"/>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References</a:t>
            </a:r>
            <a:endParaRPr b="1">
              <a:latin typeface="Arial"/>
              <a:ea typeface="Arial"/>
              <a:cs typeface="Arial"/>
              <a:sym typeface="Arial"/>
            </a:endParaRPr>
          </a:p>
        </p:txBody>
      </p:sp>
      <p:sp>
        <p:nvSpPr>
          <p:cNvPr id="361" name="Google Shape;361;p17"/>
          <p:cNvSpPr txBox="1"/>
          <p:nvPr/>
        </p:nvSpPr>
        <p:spPr>
          <a:xfrm>
            <a:off x="384725" y="1411226"/>
            <a:ext cx="11151600" cy="4925700"/>
          </a:xfrm>
          <a:prstGeom prst="rect">
            <a:avLst/>
          </a:prstGeom>
          <a:noFill/>
          <a:ln>
            <a:noFill/>
          </a:ln>
        </p:spPr>
        <p:txBody>
          <a:bodyPr anchorCtr="0" anchor="t" bIns="0" lIns="0" spcFirstLastPara="1" rIns="0" wrap="square" tIns="0">
            <a:spAutoFit/>
          </a:bodyPr>
          <a:lstStyle/>
          <a:p>
            <a:pPr indent="0" lvl="0" marL="0" marR="0" rtl="0" algn="just">
              <a:lnSpc>
                <a:spcPct val="90000"/>
              </a:lnSpc>
              <a:spcBef>
                <a:spcPts val="1000"/>
              </a:spcBef>
              <a:spcAft>
                <a:spcPts val="0"/>
              </a:spcAft>
              <a:buClr>
                <a:schemeClr val="dk1"/>
              </a:buClr>
              <a:buSzPts val="1400"/>
              <a:buFont typeface="Arial"/>
              <a:buNone/>
            </a:pPr>
            <a:r>
              <a:rPr lang="en-US" sz="1700">
                <a:solidFill>
                  <a:schemeClr val="dk1"/>
                </a:solidFill>
                <a:latin typeface="Arial"/>
                <a:ea typeface="Arial"/>
                <a:cs typeface="Arial"/>
                <a:sym typeface="Arial"/>
              </a:rPr>
              <a:t>1) Global cancer statistics 2020: GLOBOCAN estimates of incidence and mortality worldwide for 36 cancers in 185 countries. Sung H, Ferlay J, Siegel RL, Laversanne M, Soerjomataram I, Jemal A, Bray F. CA Cancer J Clin. 2021;71:209–249.</a:t>
            </a:r>
            <a:endParaRPr sz="1700"/>
          </a:p>
          <a:p>
            <a:pPr indent="0" lvl="0" marL="0" marR="0" rtl="0" algn="just">
              <a:lnSpc>
                <a:spcPct val="90000"/>
              </a:lnSpc>
              <a:spcBef>
                <a:spcPts val="1000"/>
              </a:spcBef>
              <a:spcAft>
                <a:spcPts val="0"/>
              </a:spcAft>
              <a:buClr>
                <a:schemeClr val="dk1"/>
              </a:buClr>
              <a:buSzPts val="1400"/>
              <a:buFont typeface="Arial"/>
              <a:buNone/>
            </a:pPr>
            <a:r>
              <a:rPr lang="en-US" sz="1700">
                <a:solidFill>
                  <a:schemeClr val="dk1"/>
                </a:solidFill>
                <a:latin typeface="Arial"/>
                <a:ea typeface="Arial"/>
                <a:cs typeface="Arial"/>
                <a:sym typeface="Arial"/>
              </a:rPr>
              <a:t>2) Ministério da Saúde Instituto Nacional de Câncer José Alencar Gomes da Silva Ministério da Saúde Instituto Nacional de Câncer [Internet]. Available from: https://www.inca.gov.br/sites/ufu.sti.inca.local/files//media/document//estimativa-2023.pdf</a:t>
            </a:r>
            <a:endParaRPr sz="1700"/>
          </a:p>
          <a:p>
            <a:pPr indent="0" lvl="0" marL="0" marR="0" rtl="0" algn="just">
              <a:lnSpc>
                <a:spcPct val="90000"/>
              </a:lnSpc>
              <a:spcBef>
                <a:spcPts val="1000"/>
              </a:spcBef>
              <a:spcAft>
                <a:spcPts val="0"/>
              </a:spcAft>
              <a:buClr>
                <a:schemeClr val="dk1"/>
              </a:buClr>
              <a:buSzPts val="1400"/>
              <a:buFont typeface="Arial"/>
              <a:buNone/>
            </a:pPr>
            <a:r>
              <a:rPr lang="en-US" sz="1700">
                <a:solidFill>
                  <a:schemeClr val="dk1"/>
                </a:solidFill>
                <a:latin typeface="Arial"/>
                <a:ea typeface="Arial"/>
                <a:cs typeface="Arial"/>
                <a:sym typeface="Arial"/>
              </a:rPr>
              <a:t>3) Tomo S, Neto SC, Collado FU, Sundefeld ML, Bernabé DG, Biasoli ÉR, Miyahara GI. Head and neck squamous cell carcinoma in young patients: a 26-year clinicopathologic retrospective study in a Brazilian specialized center. Med Oral Patol Oral Cir Bucal. 2020 May 1;25(3):e416-e424. doi: 10.4317/medoral.23461. PMID: 32134900; PMCID: PMC7211379.</a:t>
            </a:r>
            <a:endParaRPr sz="1700">
              <a:solidFill>
                <a:schemeClr val="dk1"/>
              </a:solidFill>
              <a:latin typeface="Arial"/>
              <a:ea typeface="Arial"/>
              <a:cs typeface="Arial"/>
              <a:sym typeface="Arial"/>
            </a:endParaRPr>
          </a:p>
          <a:p>
            <a:pPr indent="0" lvl="0" marL="0" marR="0" rtl="0" algn="just">
              <a:lnSpc>
                <a:spcPct val="90000"/>
              </a:lnSpc>
              <a:spcBef>
                <a:spcPts val="1000"/>
              </a:spcBef>
              <a:spcAft>
                <a:spcPts val="0"/>
              </a:spcAft>
              <a:buClr>
                <a:schemeClr val="dk1"/>
              </a:buClr>
              <a:buSzPts val="1400"/>
              <a:buFont typeface="Arial"/>
              <a:buNone/>
            </a:pPr>
            <a:r>
              <a:rPr lang="en-US" sz="1700">
                <a:solidFill>
                  <a:srgbClr val="212121"/>
                </a:solidFill>
                <a:highlight>
                  <a:srgbClr val="FFFFFF"/>
                </a:highlight>
              </a:rPr>
              <a:t>4) Toner M, O'Regan EM. Head and neck squamous cell carcinoma in the young: a spectrum or a distinct group? Part 1. Head Neck Pathol. 2009 Sep;3(3):246-8. doi: 10.1007/s12105-009-0135-0. Epub 2009 Aug 19. PMID: 20596979; PMCID: PMC2811623.</a:t>
            </a:r>
            <a:endParaRPr sz="1700">
              <a:solidFill>
                <a:schemeClr val="dk1"/>
              </a:solidFill>
            </a:endParaRPr>
          </a:p>
          <a:p>
            <a:pPr indent="0" lvl="0" marL="0" marR="0" rtl="0" algn="just">
              <a:lnSpc>
                <a:spcPct val="90000"/>
              </a:lnSpc>
              <a:spcBef>
                <a:spcPts val="1000"/>
              </a:spcBef>
              <a:spcAft>
                <a:spcPts val="0"/>
              </a:spcAft>
              <a:buClr>
                <a:schemeClr val="dk1"/>
              </a:buClr>
              <a:buSzPts val="1400"/>
              <a:buFont typeface="Arial"/>
              <a:buNone/>
            </a:pPr>
            <a:r>
              <a:rPr lang="en-US" sz="1700">
                <a:solidFill>
                  <a:schemeClr val="dk1"/>
                </a:solidFill>
                <a:latin typeface="Arial"/>
                <a:ea typeface="Arial"/>
                <a:cs typeface="Arial"/>
                <a:sym typeface="Arial"/>
              </a:rPr>
              <a:t>4) Hussein AA, Helder MN, de Visscher JG, Leemans CR, Braakhuis BJ, de Vet HCW, Forouzanfar T. Global incidence of oral and oropharynx cancer in patients younger than 45 years versus older patients: A systematic review. Eur J Cancer. 2017 Sep;82:115-127. doi: 10.1016/j.ejca.2017.05.026. Epub 2017 Jun 24. PMID: 28654785.</a:t>
            </a:r>
            <a:endParaRPr sz="1700"/>
          </a:p>
          <a:p>
            <a:pPr indent="0" lvl="0" marL="0" marR="0" rtl="0" algn="just">
              <a:lnSpc>
                <a:spcPct val="90000"/>
              </a:lnSpc>
              <a:spcBef>
                <a:spcPts val="1000"/>
              </a:spcBef>
              <a:spcAft>
                <a:spcPts val="0"/>
              </a:spcAft>
              <a:buClr>
                <a:schemeClr val="dk1"/>
              </a:buClr>
              <a:buSzPts val="1400"/>
              <a:buFont typeface="Arial"/>
              <a:buNone/>
            </a:pPr>
            <a:r>
              <a:t/>
            </a:r>
            <a:endParaRPr sz="1400">
              <a:solidFill>
                <a:schemeClr val="dk1"/>
              </a:solidFill>
              <a:latin typeface="Arial"/>
              <a:ea typeface="Arial"/>
              <a:cs typeface="Arial"/>
              <a:sym typeface="Arial"/>
            </a:endParaRPr>
          </a:p>
          <a:p>
            <a:pPr indent="0" lvl="0" marL="0" marR="0" rtl="0" algn="just">
              <a:lnSpc>
                <a:spcPct val="90000"/>
              </a:lnSpc>
              <a:spcBef>
                <a:spcPts val="1000"/>
              </a:spcBef>
              <a:spcAft>
                <a:spcPts val="0"/>
              </a:spcAft>
              <a:buClr>
                <a:schemeClr val="dk1"/>
              </a:buClr>
              <a:buSzPts val="1400"/>
              <a:buFont typeface="Arial"/>
              <a:buNone/>
            </a:pPr>
            <a:r>
              <a:t/>
            </a:r>
            <a:endParaRPr>
              <a:solidFill>
                <a:schemeClr val="dk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pic>
        <p:nvPicPr>
          <p:cNvPr descr="Icespensino – Plataforma ICESP de Ensino" id="366" name="Google Shape;366;g20daf2f6dec_0_104"/>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67" name="Google Shape;367;g20daf2f6dec_0_104"/>
          <p:cNvPicPr preferRelativeResize="0"/>
          <p:nvPr/>
        </p:nvPicPr>
        <p:blipFill rotWithShape="1">
          <a:blip r:embed="rId3">
            <a:alphaModFix/>
          </a:blip>
          <a:srcRect b="0" l="0" r="78584" t="0"/>
          <a:stretch/>
        </p:blipFill>
        <p:spPr>
          <a:xfrm>
            <a:off x="4790501" y="5661939"/>
            <a:ext cx="2610996" cy="1254125"/>
          </a:xfrm>
          <a:prstGeom prst="rect">
            <a:avLst/>
          </a:prstGeom>
          <a:noFill/>
          <a:ln>
            <a:noFill/>
          </a:ln>
        </p:spPr>
      </p:pic>
      <p:pic>
        <p:nvPicPr>
          <p:cNvPr descr="Icespensino – Plataforma ICESP de Ensino" id="368" name="Google Shape;368;g20daf2f6dec_0_104"/>
          <p:cNvPicPr preferRelativeResize="0"/>
          <p:nvPr/>
        </p:nvPicPr>
        <p:blipFill rotWithShape="1">
          <a:blip r:embed="rId3">
            <a:alphaModFix/>
          </a:blip>
          <a:srcRect b="0" l="60159" r="20465" t="0"/>
          <a:stretch/>
        </p:blipFill>
        <p:spPr>
          <a:xfrm>
            <a:off x="9348624" y="5701312"/>
            <a:ext cx="2362306" cy="1254125"/>
          </a:xfrm>
          <a:prstGeom prst="rect">
            <a:avLst/>
          </a:prstGeom>
          <a:noFill/>
          <a:ln>
            <a:noFill/>
          </a:ln>
        </p:spPr>
      </p:pic>
      <p:sp>
        <p:nvSpPr>
          <p:cNvPr id="369" name="Google Shape;369;g20daf2f6dec_0_104"/>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References</a:t>
            </a:r>
            <a:endParaRPr b="1">
              <a:latin typeface="Arial"/>
              <a:ea typeface="Arial"/>
              <a:cs typeface="Arial"/>
              <a:sym typeface="Arial"/>
            </a:endParaRPr>
          </a:p>
        </p:txBody>
      </p:sp>
      <p:sp>
        <p:nvSpPr>
          <p:cNvPr id="370" name="Google Shape;370;g20daf2f6dec_0_104"/>
          <p:cNvSpPr txBox="1"/>
          <p:nvPr/>
        </p:nvSpPr>
        <p:spPr>
          <a:xfrm>
            <a:off x="384725" y="1411226"/>
            <a:ext cx="11151600" cy="3533100"/>
          </a:xfrm>
          <a:prstGeom prst="rect">
            <a:avLst/>
          </a:prstGeom>
          <a:noFill/>
          <a:ln>
            <a:noFill/>
          </a:ln>
        </p:spPr>
        <p:txBody>
          <a:bodyPr anchorCtr="0" anchor="t" bIns="0" lIns="0" spcFirstLastPara="1" rIns="0" wrap="square" tIns="0">
            <a:spAutoFit/>
          </a:bodyPr>
          <a:lstStyle/>
          <a:p>
            <a:pPr indent="0" lvl="0" marL="0" rtl="0" algn="just">
              <a:lnSpc>
                <a:spcPct val="90000"/>
              </a:lnSpc>
              <a:spcBef>
                <a:spcPts val="1000"/>
              </a:spcBef>
              <a:spcAft>
                <a:spcPts val="0"/>
              </a:spcAft>
              <a:buClr>
                <a:schemeClr val="dk1"/>
              </a:buClr>
              <a:buSzPts val="1400"/>
              <a:buFont typeface="Arial"/>
              <a:buNone/>
            </a:pPr>
            <a:r>
              <a:rPr lang="en-US" sz="1700">
                <a:solidFill>
                  <a:schemeClr val="dk1"/>
                </a:solidFill>
              </a:rPr>
              <a:t>5) Révész M, Oberna F, Slezák A, Ferenczi Ö, Kenessey I, Takácsi-Nagy Z. The characteristics of head and neck squamous cell cancer in young adults: A retrospective single-center study. Pathol Oncol Res. 2023 Apr 24;29:1611123. doi: 10.3389/pore.2023.1611123. PMID: 37168050; PMCID: PMC10164923.</a:t>
            </a:r>
            <a:endParaRPr sz="1700">
              <a:solidFill>
                <a:schemeClr val="dk1"/>
              </a:solidFill>
            </a:endParaRPr>
          </a:p>
          <a:p>
            <a:pPr indent="0" lvl="0" marL="0" rtl="0" algn="just">
              <a:lnSpc>
                <a:spcPct val="90000"/>
              </a:lnSpc>
              <a:spcBef>
                <a:spcPts val="1000"/>
              </a:spcBef>
              <a:spcAft>
                <a:spcPts val="0"/>
              </a:spcAft>
              <a:buClr>
                <a:schemeClr val="dk1"/>
              </a:buClr>
              <a:buSzPts val="1400"/>
              <a:buFont typeface="Arial"/>
              <a:buNone/>
            </a:pPr>
            <a:r>
              <a:rPr lang="en-US" sz="1700">
                <a:solidFill>
                  <a:schemeClr val="dk1"/>
                </a:solidFill>
              </a:rPr>
              <a:t>6) Renata Abrahão et al., Predictors of Survival After Head and Neck Squamous Cell Carcinoma in South America: The InterCHANGE Study. JCO Glob Oncol 6, 486-499(2020). DOI:10.1200/GO.20.00014</a:t>
            </a:r>
            <a:endParaRPr sz="1700">
              <a:solidFill>
                <a:schemeClr val="dk1"/>
              </a:solidFill>
            </a:endParaRPr>
          </a:p>
          <a:p>
            <a:pPr indent="0" lvl="0" marL="0" rtl="0" algn="just">
              <a:lnSpc>
                <a:spcPct val="90000"/>
              </a:lnSpc>
              <a:spcBef>
                <a:spcPts val="1000"/>
              </a:spcBef>
              <a:spcAft>
                <a:spcPts val="0"/>
              </a:spcAft>
              <a:buClr>
                <a:schemeClr val="dk1"/>
              </a:buClr>
              <a:buSzPts val="1400"/>
              <a:buFont typeface="Arial"/>
              <a:buNone/>
            </a:pPr>
            <a:r>
              <a:rPr lang="en-US" sz="1700">
                <a:solidFill>
                  <a:schemeClr val="dk1"/>
                </a:solidFill>
              </a:rPr>
              <a:t>7) Amorim MM, Leite MCS, Alves LDB, Silva CALD, Santos JND, Freitas VS. Sobrevida de adultos jovens com carcinoma de células escamosas oral em uma população do Brasil [Survival of young adults with oral squamous cell carcinoma in a brazilian population]. Rev Salud Publica (Bogota). 2019 Sep 1;21(5):534-540. Portuguese. doi: 10.15446/rsap.V21n5.76193. PMID: 36753205.</a:t>
            </a:r>
            <a:endParaRPr sz="1700">
              <a:solidFill>
                <a:schemeClr val="dk1"/>
              </a:solidFill>
            </a:endParaRPr>
          </a:p>
          <a:p>
            <a:pPr indent="0" lvl="0" marL="0" rtl="0" algn="just">
              <a:lnSpc>
                <a:spcPct val="90000"/>
              </a:lnSpc>
              <a:spcBef>
                <a:spcPts val="1000"/>
              </a:spcBef>
              <a:spcAft>
                <a:spcPts val="0"/>
              </a:spcAft>
              <a:buClr>
                <a:schemeClr val="dk1"/>
              </a:buClr>
              <a:buSzPts val="1400"/>
              <a:buFont typeface="Arial"/>
              <a:buNone/>
            </a:pPr>
            <a:r>
              <a:rPr lang="en-US" sz="1700">
                <a:solidFill>
                  <a:srgbClr val="212121"/>
                </a:solidFill>
                <a:highlight>
                  <a:srgbClr val="FFFFFF"/>
                </a:highlight>
              </a:rPr>
              <a:t>8) Myers JN, Elkins T, Roberts D, Byers RM. Squamous cell carcinoma of the tongue in young adults: increasing incidence and factors that predict treatment outcomes. Otolaryngol Head Neck Surg. 2000 Jan;122(1):44-51. doi: 10.1016/S0194-5998(00)70142-2. PMID: 10629481.</a:t>
            </a:r>
            <a:endParaRPr sz="1700">
              <a:solidFill>
                <a:schemeClr val="dk1"/>
              </a:solidFill>
            </a:endParaRPr>
          </a:p>
          <a:p>
            <a:pPr indent="0" lvl="0" marL="0" rtl="0" algn="just">
              <a:lnSpc>
                <a:spcPct val="90000"/>
              </a:lnSpc>
              <a:spcBef>
                <a:spcPts val="1000"/>
              </a:spcBef>
              <a:spcAft>
                <a:spcPts val="0"/>
              </a:spcAft>
              <a:buClr>
                <a:schemeClr val="dk1"/>
              </a:buClr>
              <a:buSzPts val="1400"/>
              <a:buFont typeface="Arial"/>
              <a:buNone/>
            </a:pPr>
            <a:r>
              <a:t/>
            </a:r>
            <a:endParaRPr>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pic>
        <p:nvPicPr>
          <p:cNvPr descr="Icespensino – Plataforma ICESP de Ensino" id="375" name="Google Shape;375;p18"/>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376" name="Google Shape;376;p18"/>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377" name="Google Shape;377;p18"/>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378" name="Google Shape;378;p18"/>
          <p:cNvSpPr txBox="1"/>
          <p:nvPr/>
        </p:nvSpPr>
        <p:spPr>
          <a:xfrm>
            <a:off x="4064294" y="2511037"/>
            <a:ext cx="4063409" cy="1325563"/>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400"/>
              <a:buFont typeface="Arial"/>
              <a:buNone/>
            </a:pPr>
            <a:r>
              <a:rPr b="1" lang="en-US" sz="4400">
                <a:solidFill>
                  <a:schemeClr val="dk1"/>
                </a:solidFill>
                <a:latin typeface="Arial"/>
                <a:ea typeface="Arial"/>
                <a:cs typeface="Arial"/>
                <a:sym typeface="Arial"/>
              </a:rPr>
              <a:t>Thanks</a:t>
            </a:r>
            <a:r>
              <a:rPr lang="en-US" sz="4400">
                <a:solidFill>
                  <a:schemeClr val="dk1"/>
                </a:solidFill>
                <a:latin typeface="Lucida Sans"/>
                <a:ea typeface="Lucida Sans"/>
                <a:cs typeface="Lucida Sans"/>
                <a:sym typeface="Lucida Sans"/>
              </a:rPr>
              <a:t>!</a:t>
            </a:r>
            <a:endParaRPr/>
          </a:p>
        </p:txBody>
      </p:sp>
      <p:sp>
        <p:nvSpPr>
          <p:cNvPr id="379" name="Google Shape;379;p18"/>
          <p:cNvSpPr txBox="1"/>
          <p:nvPr/>
        </p:nvSpPr>
        <p:spPr>
          <a:xfrm>
            <a:off x="3664501" y="4590535"/>
            <a:ext cx="4862996" cy="516039"/>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1000"/>
              </a:spcBef>
              <a:spcAft>
                <a:spcPts val="0"/>
              </a:spcAft>
              <a:buClr>
                <a:schemeClr val="dk1"/>
              </a:buClr>
              <a:buSzPts val="2800"/>
              <a:buFont typeface="Arial"/>
              <a:buNone/>
            </a:pPr>
            <a:r>
              <a:rPr lang="en-US" sz="2800">
                <a:solidFill>
                  <a:schemeClr val="dk1"/>
                </a:solidFill>
                <a:latin typeface="Arial"/>
                <a:ea typeface="Arial"/>
                <a:cs typeface="Arial"/>
                <a:sym typeface="Arial"/>
              </a:rPr>
              <a:t>E-mail: wdm1998@gmail.com</a:t>
            </a:r>
            <a:endParaRPr sz="28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descr="Icespensino – Plataforma ICESP de Ensino" id="101" name="Google Shape;101;p3"/>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02" name="Google Shape;102;p3"/>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03" name="Google Shape;103;p3"/>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104" name="Google Shape;104;p3"/>
          <p:cNvSpPr txBox="1"/>
          <p:nvPr>
            <p:ph type="title"/>
          </p:nvPr>
        </p:nvSpPr>
        <p:spPr>
          <a:xfrm>
            <a:off x="384750" y="340656"/>
            <a:ext cx="8374500" cy="677108"/>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Introduction</a:t>
            </a:r>
            <a:endParaRPr b="1">
              <a:latin typeface="Arial"/>
              <a:ea typeface="Arial"/>
              <a:cs typeface="Arial"/>
              <a:sym typeface="Arial"/>
            </a:endParaRPr>
          </a:p>
        </p:txBody>
      </p:sp>
      <p:sp>
        <p:nvSpPr>
          <p:cNvPr id="105" name="Google Shape;105;p3"/>
          <p:cNvSpPr txBox="1"/>
          <p:nvPr/>
        </p:nvSpPr>
        <p:spPr>
          <a:xfrm>
            <a:off x="384750" y="1719753"/>
            <a:ext cx="7557900" cy="35340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2800" u="none" cap="none" strike="noStrike">
                <a:solidFill>
                  <a:schemeClr val="dk1"/>
                </a:solidFill>
                <a:latin typeface="Arial"/>
                <a:ea typeface="Arial"/>
                <a:cs typeface="Arial"/>
                <a:sym typeface="Arial"/>
              </a:rPr>
              <a:t>Head and neck squamous cell carcinoma (HNSCC) it's a public health problem </a:t>
            </a:r>
            <a:r>
              <a:rPr baseline="30000" lang="en-US" sz="2400">
                <a:solidFill>
                  <a:schemeClr val="dk1"/>
                </a:solidFill>
              </a:rPr>
              <a:t>1</a:t>
            </a:r>
            <a:r>
              <a:rPr b="0" i="0" lang="en-US" sz="2800" u="none" cap="none" strike="noStrike">
                <a:solidFill>
                  <a:schemeClr val="dk1"/>
                </a:solidFill>
                <a:latin typeface="Arial"/>
                <a:ea typeface="Arial"/>
                <a:cs typeface="Arial"/>
                <a:sym typeface="Arial"/>
              </a:rPr>
              <a:t> </a:t>
            </a:r>
            <a:endParaRPr/>
          </a:p>
          <a:p>
            <a:pPr indent="-381000" lvl="0" marL="457200" marR="0" rtl="0" algn="just">
              <a:lnSpc>
                <a:spcPct val="100000"/>
              </a:lnSpc>
              <a:spcBef>
                <a:spcPts val="0"/>
              </a:spcBef>
              <a:spcAft>
                <a:spcPts val="0"/>
              </a:spcAft>
              <a:buClr>
                <a:schemeClr val="dk1"/>
              </a:buClr>
              <a:buSzPts val="2400"/>
              <a:buChar char="●"/>
            </a:pPr>
            <a:r>
              <a:rPr lang="en-US" sz="2400">
                <a:solidFill>
                  <a:schemeClr val="dk1"/>
                </a:solidFill>
              </a:rPr>
              <a:t>8</a:t>
            </a:r>
            <a:r>
              <a:rPr b="0" i="0" lang="en-US" sz="2400" u="none" cap="none" strike="noStrike">
                <a:solidFill>
                  <a:schemeClr val="dk1"/>
                </a:solidFill>
                <a:latin typeface="Arial"/>
                <a:ea typeface="Arial"/>
                <a:cs typeface="Arial"/>
                <a:sym typeface="Arial"/>
              </a:rPr>
              <a:t>00,000 new cases yearly worldwide </a:t>
            </a:r>
            <a:endParaRPr baseline="30000" sz="2400">
              <a:solidFill>
                <a:schemeClr val="dk1"/>
              </a:solidFill>
            </a:endParaRPr>
          </a:p>
          <a:p>
            <a:pPr indent="-381000" lvl="0" marL="457200" marR="0" rtl="0" algn="just">
              <a:lnSpc>
                <a:spcPct val="100000"/>
              </a:lnSpc>
              <a:spcBef>
                <a:spcPts val="0"/>
              </a:spcBef>
              <a:spcAft>
                <a:spcPts val="0"/>
              </a:spcAft>
              <a:buClr>
                <a:schemeClr val="dk1"/>
              </a:buClr>
              <a:buSzPts val="2400"/>
              <a:buChar char="●"/>
            </a:pPr>
            <a:r>
              <a:rPr lang="en-US" sz="2400">
                <a:solidFill>
                  <a:schemeClr val="dk1"/>
                </a:solidFill>
              </a:rPr>
              <a:t>450.000 deaths</a:t>
            </a:r>
            <a:endParaRPr sz="2400">
              <a:solidFill>
                <a:schemeClr val="dk1"/>
              </a:solidFill>
            </a:endParaRPr>
          </a:p>
          <a:p>
            <a:pPr indent="0" lvl="0" marL="0" marR="0" rtl="0" algn="just">
              <a:lnSpc>
                <a:spcPct val="100000"/>
              </a:lnSpc>
              <a:spcBef>
                <a:spcPts val="0"/>
              </a:spcBef>
              <a:spcAft>
                <a:spcPts val="0"/>
              </a:spcAft>
              <a:buNone/>
            </a:pPr>
            <a:r>
              <a:t/>
            </a:r>
            <a:endParaRPr sz="2800">
              <a:solidFill>
                <a:schemeClr val="dk1"/>
              </a:solidFill>
            </a:endParaRPr>
          </a:p>
          <a:p>
            <a:pPr indent="0" lvl="0" marL="0" marR="0" rtl="0" algn="just">
              <a:lnSpc>
                <a:spcPct val="100000"/>
              </a:lnSpc>
              <a:spcBef>
                <a:spcPts val="0"/>
              </a:spcBef>
              <a:spcAft>
                <a:spcPts val="0"/>
              </a:spcAft>
              <a:buNone/>
            </a:pPr>
            <a:r>
              <a:rPr b="0" i="0" lang="en-US" sz="2800" u="none" cap="none" strike="noStrike">
                <a:solidFill>
                  <a:schemeClr val="dk1"/>
                </a:solidFill>
                <a:latin typeface="Arial"/>
                <a:ea typeface="Arial"/>
                <a:cs typeface="Arial"/>
                <a:sym typeface="Arial"/>
              </a:rPr>
              <a:t>Brazil (</a:t>
            </a:r>
            <a:r>
              <a:rPr lang="en-US" sz="2800">
                <a:solidFill>
                  <a:schemeClr val="dk1"/>
                </a:solidFill>
              </a:rPr>
              <a:t>INCA)</a:t>
            </a:r>
            <a:r>
              <a:rPr b="0" i="0" lang="en-US" sz="2800" u="none" cap="none" strike="noStrike">
                <a:solidFill>
                  <a:schemeClr val="dk1"/>
                </a:solidFill>
                <a:latin typeface="Arial"/>
                <a:ea typeface="Arial"/>
                <a:cs typeface="Arial"/>
                <a:sym typeface="Arial"/>
              </a:rPr>
              <a:t>:</a:t>
            </a:r>
            <a:endParaRPr/>
          </a:p>
          <a:p>
            <a:pPr indent="-381000" lvl="0" marL="457200" marR="0" rtl="0" algn="just">
              <a:lnSpc>
                <a:spcPct val="100000"/>
              </a:lnSpc>
              <a:spcBef>
                <a:spcPts val="0"/>
              </a:spcBef>
              <a:spcAft>
                <a:spcPts val="0"/>
              </a:spcAft>
              <a:buClr>
                <a:schemeClr val="dk1"/>
              </a:buClr>
              <a:buSzPts val="2400"/>
              <a:buChar char="●"/>
            </a:pPr>
            <a:r>
              <a:rPr b="0" i="0" lang="en-US" sz="2400" u="none" cap="none" strike="noStrike">
                <a:solidFill>
                  <a:schemeClr val="dk1"/>
                </a:solidFill>
                <a:latin typeface="Arial"/>
                <a:ea typeface="Arial"/>
                <a:cs typeface="Arial"/>
                <a:sym typeface="Arial"/>
              </a:rPr>
              <a:t>2023 to 2025 -&gt; Oral cavity: 8th place</a:t>
            </a:r>
            <a:r>
              <a:rPr lang="en-US" sz="2400">
                <a:solidFill>
                  <a:schemeClr val="dk1"/>
                </a:solidFill>
              </a:rPr>
              <a:t> - </a:t>
            </a:r>
            <a:r>
              <a:rPr b="0" i="0" lang="en-US" sz="2400" u="none" cap="none" strike="noStrike">
                <a:solidFill>
                  <a:schemeClr val="dk1"/>
                </a:solidFill>
                <a:latin typeface="Arial"/>
                <a:ea typeface="Arial"/>
                <a:cs typeface="Arial"/>
                <a:sym typeface="Arial"/>
              </a:rPr>
              <a:t>15,100 new cases</a:t>
            </a:r>
            <a:r>
              <a:rPr lang="en-US" sz="2400">
                <a:solidFill>
                  <a:schemeClr val="dk1"/>
                </a:solidFill>
              </a:rPr>
              <a:t> </a:t>
            </a:r>
            <a:r>
              <a:rPr b="0" baseline="30000" i="0" lang="en-US" sz="2400" u="none" cap="none" strike="noStrike">
                <a:solidFill>
                  <a:schemeClr val="dk1"/>
                </a:solidFill>
                <a:latin typeface="Arial"/>
                <a:ea typeface="Arial"/>
                <a:cs typeface="Arial"/>
                <a:sym typeface="Arial"/>
              </a:rPr>
              <a:t>2</a:t>
            </a:r>
            <a:endParaRPr b="0" i="0" sz="2400" u="none" cap="none" strike="noStrike">
              <a:solidFill>
                <a:schemeClr val="dk1"/>
              </a:solidFill>
              <a:latin typeface="Arial"/>
              <a:ea typeface="Arial"/>
              <a:cs typeface="Arial"/>
              <a:sym typeface="Arial"/>
            </a:endParaRPr>
          </a:p>
          <a:p>
            <a:pPr indent="-381000" lvl="0" marL="457200" marR="0" rtl="0" algn="just">
              <a:lnSpc>
                <a:spcPct val="90000"/>
              </a:lnSpc>
              <a:spcBef>
                <a:spcPts val="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Estimated risk of 6.99 per 100 thousand inhabitants</a:t>
            </a:r>
            <a:endParaRPr/>
          </a:p>
        </p:txBody>
      </p:sp>
      <p:pic>
        <p:nvPicPr>
          <p:cNvPr id="106" name="Google Shape;106;p3"/>
          <p:cNvPicPr preferRelativeResize="0"/>
          <p:nvPr/>
        </p:nvPicPr>
        <p:blipFill rotWithShape="1">
          <a:blip r:embed="rId4">
            <a:alphaModFix/>
          </a:blip>
          <a:srcRect b="0" l="0" r="0" t="0"/>
          <a:stretch/>
        </p:blipFill>
        <p:spPr>
          <a:xfrm>
            <a:off x="8110456" y="1652940"/>
            <a:ext cx="3919867" cy="3135893"/>
          </a:xfrm>
          <a:prstGeom prst="rect">
            <a:avLst/>
          </a:prstGeom>
          <a:noFill/>
          <a:ln>
            <a:noFill/>
          </a:ln>
        </p:spPr>
      </p:pic>
      <p:sp>
        <p:nvSpPr>
          <p:cNvPr id="107" name="Google Shape;107;p3"/>
          <p:cNvSpPr txBox="1"/>
          <p:nvPr/>
        </p:nvSpPr>
        <p:spPr>
          <a:xfrm>
            <a:off x="8759250" y="4835728"/>
            <a:ext cx="609777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1" lang="en-US" sz="1800" u="none" cap="none" strike="noStrike">
                <a:solidFill>
                  <a:schemeClr val="dk1"/>
                </a:solidFill>
                <a:latin typeface="Arial"/>
                <a:ea typeface="Arial"/>
                <a:cs typeface="Arial"/>
                <a:sym typeface="Arial"/>
              </a:rPr>
              <a:t>Credit: © Terese Winslow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pic>
        <p:nvPicPr>
          <p:cNvPr descr="Icespensino – Plataforma ICESP de Ensino" id="112" name="Google Shape;112;p4"/>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13" name="Google Shape;113;p4"/>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14" name="Google Shape;114;p4"/>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115" name="Google Shape;115;p4"/>
          <p:cNvSpPr txBox="1"/>
          <p:nvPr>
            <p:ph type="title"/>
          </p:nvPr>
        </p:nvSpPr>
        <p:spPr>
          <a:xfrm>
            <a:off x="384750" y="340656"/>
            <a:ext cx="8374500" cy="677108"/>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Introduction</a:t>
            </a:r>
            <a:endParaRPr b="1">
              <a:latin typeface="Arial"/>
              <a:ea typeface="Arial"/>
              <a:cs typeface="Arial"/>
              <a:sym typeface="Arial"/>
            </a:endParaRPr>
          </a:p>
        </p:txBody>
      </p:sp>
      <p:sp>
        <p:nvSpPr>
          <p:cNvPr id="116" name="Google Shape;116;p4"/>
          <p:cNvSpPr txBox="1"/>
          <p:nvPr/>
        </p:nvSpPr>
        <p:spPr>
          <a:xfrm>
            <a:off x="384750" y="1468144"/>
            <a:ext cx="11151600" cy="15024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lang="en-US" sz="2800">
                <a:solidFill>
                  <a:schemeClr val="dk1"/>
                </a:solidFill>
                <a:latin typeface="Arial"/>
                <a:ea typeface="Arial"/>
                <a:cs typeface="Arial"/>
                <a:sym typeface="Arial"/>
              </a:rPr>
              <a:t>Increasing incidence of head and neck cancers in young patients</a:t>
            </a:r>
            <a:r>
              <a:rPr lang="en-US" sz="2400">
                <a:solidFill>
                  <a:schemeClr val="dk1"/>
                </a:solidFill>
                <a:latin typeface="Arial"/>
                <a:ea typeface="Arial"/>
                <a:cs typeface="Arial"/>
                <a:sym typeface="Arial"/>
              </a:rPr>
              <a:t> </a:t>
            </a:r>
            <a:r>
              <a:rPr baseline="30000" lang="en-US" sz="2400">
                <a:solidFill>
                  <a:schemeClr val="dk1"/>
                </a:solidFill>
                <a:latin typeface="Arial"/>
                <a:ea typeface="Arial"/>
                <a:cs typeface="Arial"/>
                <a:sym typeface="Arial"/>
              </a:rPr>
              <a:t>3, 4</a:t>
            </a:r>
            <a:endParaRPr baseline="30000" sz="2400">
              <a:solidFill>
                <a:schemeClr val="dk1"/>
              </a:solidFill>
              <a:latin typeface="Arial"/>
              <a:ea typeface="Arial"/>
              <a:cs typeface="Arial"/>
              <a:sym typeface="Arial"/>
            </a:endParaRPr>
          </a:p>
          <a:p>
            <a:pPr indent="-381000" lvl="0" marL="457200" rtl="0" algn="l">
              <a:spcBef>
                <a:spcPts val="0"/>
              </a:spcBef>
              <a:spcAft>
                <a:spcPts val="0"/>
              </a:spcAft>
              <a:buClr>
                <a:schemeClr val="dk1"/>
              </a:buClr>
              <a:buSzPts val="2400"/>
              <a:buChar char="●"/>
            </a:pPr>
            <a:r>
              <a:rPr lang="en-US" sz="2400">
                <a:solidFill>
                  <a:schemeClr val="dk1"/>
                </a:solidFill>
              </a:rPr>
              <a:t>Variable: 0,2 - 5,5% </a:t>
            </a:r>
            <a:endParaRPr baseline="30000" sz="2400">
              <a:solidFill>
                <a:schemeClr val="dk1"/>
              </a:solidFill>
            </a:endParaRPr>
          </a:p>
          <a:p>
            <a:pPr indent="-381000" lvl="0" marL="457200" marR="0" rtl="0" algn="l">
              <a:lnSpc>
                <a:spcPct val="100000"/>
              </a:lnSpc>
              <a:spcBef>
                <a:spcPts val="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E</a:t>
            </a:r>
            <a:r>
              <a:rPr b="0" i="0" lang="en-US" sz="2400" u="none" cap="none" strike="noStrike">
                <a:solidFill>
                  <a:schemeClr val="dk1"/>
                </a:solidFill>
                <a:latin typeface="Arial"/>
                <a:ea typeface="Arial"/>
                <a:cs typeface="Arial"/>
                <a:sym typeface="Arial"/>
              </a:rPr>
              <a:t>xternal risk factors: tobacco and alcohol consumption / HPV infection</a:t>
            </a:r>
            <a:endParaRPr sz="2400"/>
          </a:p>
          <a:p>
            <a:pPr indent="-381000" lvl="0" marL="457200" marR="0" rtl="0" algn="l">
              <a:lnSpc>
                <a:spcPct val="90000"/>
              </a:lnSpc>
              <a:spcBef>
                <a:spcPts val="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Genetic predisposition</a:t>
            </a:r>
            <a:endParaRPr b="0" i="0" sz="2400" u="none" cap="none" strike="noStrike">
              <a:solidFill>
                <a:schemeClr val="dk1"/>
              </a:solidFill>
              <a:latin typeface="Arial"/>
              <a:ea typeface="Arial"/>
              <a:cs typeface="Arial"/>
              <a:sym typeface="Arial"/>
            </a:endParaRPr>
          </a:p>
        </p:txBody>
      </p:sp>
      <p:sp>
        <p:nvSpPr>
          <p:cNvPr id="117" name="Google Shape;117;p4"/>
          <p:cNvSpPr/>
          <p:nvPr/>
        </p:nvSpPr>
        <p:spPr>
          <a:xfrm>
            <a:off x="3849198" y="3745577"/>
            <a:ext cx="1912740" cy="433448"/>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Behavior</a:t>
            </a:r>
            <a:endParaRPr b="1" sz="1800">
              <a:solidFill>
                <a:schemeClr val="lt1"/>
              </a:solidFill>
              <a:latin typeface="Arial"/>
              <a:ea typeface="Arial"/>
              <a:cs typeface="Arial"/>
              <a:sym typeface="Arial"/>
            </a:endParaRPr>
          </a:p>
        </p:txBody>
      </p:sp>
      <p:sp>
        <p:nvSpPr>
          <p:cNvPr id="118" name="Google Shape;118;p4"/>
          <p:cNvSpPr/>
          <p:nvPr/>
        </p:nvSpPr>
        <p:spPr>
          <a:xfrm>
            <a:off x="4720990" y="4346234"/>
            <a:ext cx="152859" cy="328468"/>
          </a:xfrm>
          <a:prstGeom prst="downArrow">
            <a:avLst>
              <a:gd fmla="val 50000" name="adj1"/>
              <a:gd fmla="val 50000" name="adj2"/>
            </a:avLst>
          </a:prstGeom>
          <a:solidFill>
            <a:schemeClr val="dk2"/>
          </a:solidFill>
          <a:ln cap="flat" cmpd="sng" w="19050">
            <a:solidFill>
              <a:srgbClr val="03694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9" name="Google Shape;119;p4"/>
          <p:cNvSpPr txBox="1"/>
          <p:nvPr/>
        </p:nvSpPr>
        <p:spPr>
          <a:xfrm>
            <a:off x="3797454" y="4841911"/>
            <a:ext cx="1986093" cy="553998"/>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chemeClr val="dk1"/>
              </a:buClr>
              <a:buSzPts val="1400"/>
              <a:buFont typeface="Lucida Sans"/>
              <a:buNone/>
            </a:pPr>
            <a:r>
              <a:rPr b="0" i="0" lang="en-US" sz="1800" u="none" cap="none" strike="noStrike">
                <a:solidFill>
                  <a:schemeClr val="dk1"/>
                </a:solidFill>
                <a:latin typeface="Arial"/>
                <a:ea typeface="Arial"/>
                <a:cs typeface="Arial"/>
                <a:sym typeface="Arial"/>
              </a:rPr>
              <a:t>HNSCC in young patients</a:t>
            </a:r>
            <a:endParaRPr b="0" i="0" sz="1800" u="none" cap="none" strike="noStrike">
              <a:solidFill>
                <a:schemeClr val="dk1"/>
              </a:solidFill>
              <a:latin typeface="Arial"/>
              <a:ea typeface="Arial"/>
              <a:cs typeface="Arial"/>
              <a:sym typeface="Arial"/>
            </a:endParaRPr>
          </a:p>
        </p:txBody>
      </p:sp>
      <p:sp>
        <p:nvSpPr>
          <p:cNvPr id="120" name="Google Shape;120;p4"/>
          <p:cNvSpPr/>
          <p:nvPr/>
        </p:nvSpPr>
        <p:spPr>
          <a:xfrm rot="-6434641">
            <a:off x="6347495" y="3302810"/>
            <a:ext cx="307476" cy="753169"/>
          </a:xfrm>
          <a:prstGeom prst="downArrow">
            <a:avLst>
              <a:gd fmla="val 50000" name="adj1"/>
              <a:gd fmla="val 50000" name="adj2"/>
            </a:avLst>
          </a:prstGeom>
          <a:solidFill>
            <a:schemeClr val="dk2"/>
          </a:solidFill>
          <a:ln cap="flat" cmpd="sng" w="19050">
            <a:solidFill>
              <a:srgbClr val="03694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1" name="Google Shape;121;p4"/>
          <p:cNvSpPr/>
          <p:nvPr/>
        </p:nvSpPr>
        <p:spPr>
          <a:xfrm rot="-4499186">
            <a:off x="6345817" y="3969649"/>
            <a:ext cx="307476" cy="753169"/>
          </a:xfrm>
          <a:prstGeom prst="downArrow">
            <a:avLst>
              <a:gd fmla="val 50000" name="adj1"/>
              <a:gd fmla="val 50000" name="adj2"/>
            </a:avLst>
          </a:prstGeom>
          <a:solidFill>
            <a:schemeClr val="dk2"/>
          </a:solidFill>
          <a:ln cap="flat" cmpd="sng" w="19050">
            <a:solidFill>
              <a:srgbClr val="03694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2" name="Google Shape;122;p4"/>
          <p:cNvSpPr/>
          <p:nvPr/>
        </p:nvSpPr>
        <p:spPr>
          <a:xfrm>
            <a:off x="7214771" y="3254015"/>
            <a:ext cx="1912740" cy="433449"/>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Prevention</a:t>
            </a:r>
            <a:endParaRPr b="1" sz="1800">
              <a:solidFill>
                <a:schemeClr val="lt1"/>
              </a:solidFill>
              <a:latin typeface="Arial"/>
              <a:ea typeface="Arial"/>
              <a:cs typeface="Arial"/>
              <a:sym typeface="Arial"/>
            </a:endParaRPr>
          </a:p>
        </p:txBody>
      </p:sp>
      <p:sp>
        <p:nvSpPr>
          <p:cNvPr id="123" name="Google Shape;123;p4"/>
          <p:cNvSpPr/>
          <p:nvPr/>
        </p:nvSpPr>
        <p:spPr>
          <a:xfrm>
            <a:off x="7214770" y="4270000"/>
            <a:ext cx="1912740" cy="433448"/>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Treatment</a:t>
            </a:r>
            <a:endParaRPr b="1" sz="1800">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4064295" y="2766218"/>
            <a:ext cx="4063409"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latin typeface="Arial"/>
                <a:ea typeface="Arial"/>
                <a:cs typeface="Arial"/>
                <a:sym typeface="Arial"/>
              </a:rPr>
              <a:t>Objectives</a:t>
            </a:r>
            <a:endParaRPr/>
          </a:p>
        </p:txBody>
      </p:sp>
      <p:pic>
        <p:nvPicPr>
          <p:cNvPr descr="Icespensino – Plataforma ICESP de Ensino" id="129" name="Google Shape;129;p5"/>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30" name="Google Shape;130;p5"/>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31" name="Google Shape;131;p5"/>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descr="Icespensino – Plataforma ICESP de Ensino" id="136" name="Google Shape;136;p6"/>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37" name="Google Shape;137;p6"/>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38" name="Google Shape;138;p6"/>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139" name="Google Shape;139;p6"/>
          <p:cNvSpPr txBox="1"/>
          <p:nvPr>
            <p:ph type="title"/>
          </p:nvPr>
        </p:nvSpPr>
        <p:spPr>
          <a:xfrm>
            <a:off x="384725" y="505248"/>
            <a:ext cx="8374500" cy="677108"/>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Objectives</a:t>
            </a:r>
            <a:endParaRPr b="1">
              <a:latin typeface="Arial"/>
              <a:ea typeface="Arial"/>
              <a:cs typeface="Arial"/>
              <a:sym typeface="Arial"/>
            </a:endParaRPr>
          </a:p>
        </p:txBody>
      </p:sp>
      <p:sp>
        <p:nvSpPr>
          <p:cNvPr id="140" name="Google Shape;140;p6"/>
          <p:cNvSpPr txBox="1"/>
          <p:nvPr/>
        </p:nvSpPr>
        <p:spPr>
          <a:xfrm>
            <a:off x="384750" y="1719744"/>
            <a:ext cx="11151600" cy="1939500"/>
          </a:xfrm>
          <a:prstGeom prst="rect">
            <a:avLst/>
          </a:prstGeom>
          <a:noFill/>
          <a:ln>
            <a:noFill/>
          </a:ln>
        </p:spPr>
        <p:txBody>
          <a:bodyPr anchorCtr="0" anchor="t" bIns="0" lIns="0" spcFirstLastPara="1" rIns="0" wrap="square" tIns="0">
            <a:spAutoFit/>
          </a:bodyPr>
          <a:lstStyle/>
          <a:p>
            <a:pPr indent="-406400" lvl="0" marL="457200" marR="0" rtl="0" algn="just">
              <a:lnSpc>
                <a:spcPct val="90000"/>
              </a:lnSpc>
              <a:spcBef>
                <a:spcPts val="1000"/>
              </a:spcBef>
              <a:spcAft>
                <a:spcPts val="0"/>
              </a:spcAft>
              <a:buClr>
                <a:schemeClr val="dk1"/>
              </a:buClr>
              <a:buSzPts val="2800"/>
              <a:buChar char="●"/>
            </a:pPr>
            <a:r>
              <a:rPr lang="en-US" sz="2800">
                <a:solidFill>
                  <a:schemeClr val="dk1"/>
                </a:solidFill>
                <a:latin typeface="Arial"/>
                <a:ea typeface="Arial"/>
                <a:cs typeface="Arial"/>
                <a:sym typeface="Arial"/>
              </a:rPr>
              <a:t>Evaluate the </a:t>
            </a:r>
            <a:r>
              <a:rPr b="1" lang="en-US" sz="2800">
                <a:solidFill>
                  <a:schemeClr val="dk1"/>
                </a:solidFill>
              </a:rPr>
              <a:t>epidemiological </a:t>
            </a:r>
            <a:r>
              <a:rPr lang="en-US" sz="2800">
                <a:solidFill>
                  <a:schemeClr val="dk1"/>
                </a:solidFill>
                <a:latin typeface="Arial"/>
                <a:ea typeface="Arial"/>
                <a:cs typeface="Arial"/>
                <a:sym typeface="Arial"/>
              </a:rPr>
              <a:t>and </a:t>
            </a:r>
            <a:r>
              <a:rPr b="1" lang="en-US" sz="2800">
                <a:solidFill>
                  <a:schemeClr val="dk1"/>
                </a:solidFill>
              </a:rPr>
              <a:t>anatomopathological characteristics</a:t>
            </a:r>
            <a:r>
              <a:rPr lang="en-US" sz="2800">
                <a:solidFill>
                  <a:schemeClr val="dk1"/>
                </a:solidFill>
                <a:latin typeface="Arial"/>
                <a:ea typeface="Arial"/>
                <a:cs typeface="Arial"/>
                <a:sym typeface="Arial"/>
              </a:rPr>
              <a:t> and </a:t>
            </a:r>
            <a:r>
              <a:rPr b="1" lang="en-US" sz="2800">
                <a:solidFill>
                  <a:schemeClr val="dk1"/>
                </a:solidFill>
              </a:rPr>
              <a:t>outcomes </a:t>
            </a:r>
            <a:r>
              <a:rPr lang="en-US" sz="2800">
                <a:solidFill>
                  <a:schemeClr val="dk1"/>
                </a:solidFill>
                <a:latin typeface="Arial"/>
                <a:ea typeface="Arial"/>
                <a:cs typeface="Arial"/>
                <a:sym typeface="Arial"/>
              </a:rPr>
              <a:t>of </a:t>
            </a:r>
            <a:r>
              <a:rPr b="1" lang="en-US" sz="2800">
                <a:solidFill>
                  <a:schemeClr val="dk1"/>
                </a:solidFill>
              </a:rPr>
              <a:t>young patients</a:t>
            </a:r>
            <a:r>
              <a:rPr lang="en-US" sz="2800">
                <a:solidFill>
                  <a:schemeClr val="dk1"/>
                </a:solidFill>
                <a:latin typeface="Arial"/>
                <a:ea typeface="Arial"/>
                <a:cs typeface="Arial"/>
                <a:sym typeface="Arial"/>
              </a:rPr>
              <a:t> (under 40 years old) diagnosed with primary head and neck squamous cell carcinoma (HNSCC) treated at an oncology reference hospital in the state of São Paulo</a:t>
            </a:r>
            <a:endParaRPr sz="28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7"/>
          <p:cNvSpPr txBox="1"/>
          <p:nvPr>
            <p:ph type="title"/>
          </p:nvPr>
        </p:nvSpPr>
        <p:spPr>
          <a:xfrm>
            <a:off x="4064295" y="2766218"/>
            <a:ext cx="4063409"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en-US">
                <a:latin typeface="Arial"/>
                <a:ea typeface="Arial"/>
                <a:cs typeface="Arial"/>
                <a:sym typeface="Arial"/>
              </a:rPr>
              <a:t>Methods</a:t>
            </a:r>
            <a:endParaRPr/>
          </a:p>
        </p:txBody>
      </p:sp>
      <p:pic>
        <p:nvPicPr>
          <p:cNvPr descr="Icespensino – Plataforma ICESP de Ensino" id="146" name="Google Shape;146;p7"/>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47" name="Google Shape;147;p7"/>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48" name="Google Shape;148;p7"/>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nvSpPr>
        <p:spPr>
          <a:xfrm>
            <a:off x="384750" y="1719744"/>
            <a:ext cx="11151600" cy="1846200"/>
          </a:xfrm>
          <a:prstGeom prst="rect">
            <a:avLst/>
          </a:prstGeom>
          <a:noFill/>
          <a:ln>
            <a:noFill/>
          </a:ln>
        </p:spPr>
        <p:txBody>
          <a:bodyPr anchorCtr="0" anchor="t" bIns="0" lIns="0" spcFirstLastPara="1" rIns="0" wrap="square" tIns="0">
            <a:spAutoFit/>
          </a:bodyPr>
          <a:lstStyle/>
          <a:p>
            <a:pPr indent="0" lvl="0" marL="0" marR="0" rtl="0" algn="just">
              <a:lnSpc>
                <a:spcPct val="90000"/>
              </a:lnSpc>
              <a:spcBef>
                <a:spcPts val="1000"/>
              </a:spcBef>
              <a:spcAft>
                <a:spcPts val="0"/>
              </a:spcAft>
              <a:buNone/>
            </a:pPr>
            <a:r>
              <a:rPr lang="en-US" sz="2800">
                <a:solidFill>
                  <a:schemeClr val="dk1"/>
                </a:solidFill>
              </a:rPr>
              <a:t>Partial retrospective review</a:t>
            </a:r>
            <a:endParaRPr sz="2800">
              <a:solidFill>
                <a:schemeClr val="dk1"/>
              </a:solidFill>
            </a:endParaRPr>
          </a:p>
          <a:p>
            <a:pPr indent="-381000" lvl="0" marL="457200" marR="0" rtl="0" algn="just">
              <a:lnSpc>
                <a:spcPct val="90000"/>
              </a:lnSpc>
              <a:spcBef>
                <a:spcPts val="1000"/>
              </a:spcBef>
              <a:spcAft>
                <a:spcPts val="0"/>
              </a:spcAft>
              <a:buClr>
                <a:schemeClr val="dk1"/>
              </a:buClr>
              <a:buSzPts val="2400"/>
              <a:buChar char="●"/>
            </a:pPr>
            <a:r>
              <a:rPr lang="en-US" sz="2400">
                <a:solidFill>
                  <a:schemeClr val="dk1"/>
                </a:solidFill>
              </a:rPr>
              <a:t>Histologically confirmed cases of HNSCC</a:t>
            </a:r>
            <a:endParaRPr sz="2400">
              <a:solidFill>
                <a:schemeClr val="dk1"/>
              </a:solidFill>
            </a:endParaRPr>
          </a:p>
          <a:p>
            <a:pPr indent="-381000" lvl="1" marL="914400" marR="0" rtl="0" algn="just">
              <a:lnSpc>
                <a:spcPct val="90000"/>
              </a:lnSpc>
              <a:spcBef>
                <a:spcPts val="0"/>
              </a:spcBef>
              <a:spcAft>
                <a:spcPts val="0"/>
              </a:spcAft>
              <a:buClr>
                <a:schemeClr val="dk1"/>
              </a:buClr>
              <a:buSzPts val="2400"/>
              <a:buChar char="○"/>
            </a:pPr>
            <a:r>
              <a:rPr lang="en-US" sz="2400">
                <a:solidFill>
                  <a:schemeClr val="dk1"/>
                </a:solidFill>
              </a:rPr>
              <a:t>Patients up to 40 years of age</a:t>
            </a:r>
            <a:endParaRPr sz="2400">
              <a:solidFill>
                <a:schemeClr val="dk1"/>
              </a:solidFill>
            </a:endParaRPr>
          </a:p>
          <a:p>
            <a:pPr indent="-381000" lvl="2" marL="1371600" marR="0" rtl="0" algn="just">
              <a:lnSpc>
                <a:spcPct val="90000"/>
              </a:lnSpc>
              <a:spcBef>
                <a:spcPts val="0"/>
              </a:spcBef>
              <a:spcAft>
                <a:spcPts val="0"/>
              </a:spcAft>
              <a:buClr>
                <a:schemeClr val="dk1"/>
              </a:buClr>
              <a:buSzPts val="2400"/>
              <a:buChar char="■"/>
            </a:pPr>
            <a:r>
              <a:rPr lang="en-US" sz="2400">
                <a:solidFill>
                  <a:schemeClr val="dk1"/>
                </a:solidFill>
              </a:rPr>
              <a:t>January 1, 2007 to February 1, 2024 (18 years)</a:t>
            </a:r>
            <a:endParaRPr sz="2400">
              <a:solidFill>
                <a:schemeClr val="dk1"/>
              </a:solidFill>
            </a:endParaRPr>
          </a:p>
          <a:p>
            <a:pPr indent="-381000" lvl="3" marL="1828800" marR="0" rtl="0" algn="just">
              <a:lnSpc>
                <a:spcPct val="90000"/>
              </a:lnSpc>
              <a:spcBef>
                <a:spcPts val="0"/>
              </a:spcBef>
              <a:spcAft>
                <a:spcPts val="0"/>
              </a:spcAft>
              <a:buClr>
                <a:schemeClr val="dk1"/>
              </a:buClr>
              <a:buSzPts val="2400"/>
              <a:buChar char="●"/>
            </a:pPr>
            <a:r>
              <a:rPr lang="en-US" sz="2400">
                <a:solidFill>
                  <a:schemeClr val="dk1"/>
                </a:solidFill>
              </a:rPr>
              <a:t>Clinical and anatomopathological data</a:t>
            </a:r>
            <a:endParaRPr sz="2400">
              <a:solidFill>
                <a:schemeClr val="dk1"/>
              </a:solidFill>
            </a:endParaRPr>
          </a:p>
        </p:txBody>
      </p:sp>
      <p:pic>
        <p:nvPicPr>
          <p:cNvPr descr="Icespensino – Plataforma ICESP de Ensino" id="154" name="Google Shape;154;p8"/>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55" name="Google Shape;155;p8"/>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56" name="Google Shape;156;p8"/>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157" name="Google Shape;157;p8"/>
          <p:cNvSpPr txBox="1"/>
          <p:nvPr>
            <p:ph type="title"/>
          </p:nvPr>
        </p:nvSpPr>
        <p:spPr>
          <a:xfrm>
            <a:off x="384725" y="505248"/>
            <a:ext cx="8374500" cy="6774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None/>
            </a:pPr>
            <a:r>
              <a:rPr b="1" lang="en-US">
                <a:latin typeface="Arial"/>
                <a:ea typeface="Arial"/>
                <a:cs typeface="Arial"/>
                <a:sym typeface="Arial"/>
              </a:rPr>
              <a:t>Methods</a:t>
            </a:r>
            <a:endParaRPr b="1">
              <a:latin typeface="Arial"/>
              <a:ea typeface="Arial"/>
              <a:cs typeface="Arial"/>
              <a:sym typeface="Arial"/>
            </a:endParaRPr>
          </a:p>
        </p:txBody>
      </p:sp>
      <p:sp>
        <p:nvSpPr>
          <p:cNvPr id="158" name="Google Shape;158;p8"/>
          <p:cNvSpPr/>
          <p:nvPr/>
        </p:nvSpPr>
        <p:spPr>
          <a:xfrm>
            <a:off x="1529788" y="4099348"/>
            <a:ext cx="2006601" cy="3849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Age</a:t>
            </a:r>
            <a:endParaRPr b="1" sz="1800">
              <a:solidFill>
                <a:schemeClr val="lt1"/>
              </a:solidFill>
              <a:latin typeface="Arial"/>
              <a:ea typeface="Arial"/>
              <a:cs typeface="Arial"/>
              <a:sym typeface="Arial"/>
            </a:endParaRPr>
          </a:p>
        </p:txBody>
      </p:sp>
      <p:sp>
        <p:nvSpPr>
          <p:cNvPr id="159" name="Google Shape;159;p8"/>
          <p:cNvSpPr/>
          <p:nvPr/>
        </p:nvSpPr>
        <p:spPr>
          <a:xfrm>
            <a:off x="1543674" y="4687879"/>
            <a:ext cx="2006601" cy="3849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Sex</a:t>
            </a:r>
            <a:endParaRPr b="1" sz="1800">
              <a:solidFill>
                <a:schemeClr val="lt1"/>
              </a:solidFill>
              <a:latin typeface="Arial"/>
              <a:ea typeface="Arial"/>
              <a:cs typeface="Arial"/>
              <a:sym typeface="Arial"/>
            </a:endParaRPr>
          </a:p>
        </p:txBody>
      </p:sp>
      <p:sp>
        <p:nvSpPr>
          <p:cNvPr id="160" name="Google Shape;160;p8"/>
          <p:cNvSpPr/>
          <p:nvPr/>
        </p:nvSpPr>
        <p:spPr>
          <a:xfrm>
            <a:off x="3884199" y="4099348"/>
            <a:ext cx="2006601" cy="3849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Type of material</a:t>
            </a:r>
            <a:endParaRPr b="1" sz="1800">
              <a:solidFill>
                <a:schemeClr val="lt1"/>
              </a:solidFill>
              <a:latin typeface="Arial"/>
              <a:ea typeface="Arial"/>
              <a:cs typeface="Arial"/>
              <a:sym typeface="Arial"/>
            </a:endParaRPr>
          </a:p>
        </p:txBody>
      </p:sp>
      <p:sp>
        <p:nvSpPr>
          <p:cNvPr id="161" name="Google Shape;161;p8"/>
          <p:cNvSpPr/>
          <p:nvPr/>
        </p:nvSpPr>
        <p:spPr>
          <a:xfrm>
            <a:off x="3884199" y="4715310"/>
            <a:ext cx="2006601" cy="635715"/>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Histological subtype</a:t>
            </a:r>
            <a:endParaRPr b="1" sz="1800">
              <a:solidFill>
                <a:schemeClr val="lt1"/>
              </a:solidFill>
              <a:latin typeface="Arial"/>
              <a:ea typeface="Arial"/>
              <a:cs typeface="Arial"/>
              <a:sym typeface="Arial"/>
            </a:endParaRPr>
          </a:p>
        </p:txBody>
      </p:sp>
      <p:sp>
        <p:nvSpPr>
          <p:cNvPr id="162" name="Google Shape;162;p8"/>
          <p:cNvSpPr/>
          <p:nvPr/>
        </p:nvSpPr>
        <p:spPr>
          <a:xfrm>
            <a:off x="6105853" y="4716196"/>
            <a:ext cx="1819658" cy="634829"/>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Histological grade</a:t>
            </a:r>
            <a:endParaRPr b="1" sz="1800">
              <a:solidFill>
                <a:schemeClr val="lt1"/>
              </a:solidFill>
              <a:latin typeface="Arial"/>
              <a:ea typeface="Arial"/>
              <a:cs typeface="Arial"/>
              <a:sym typeface="Arial"/>
            </a:endParaRPr>
          </a:p>
        </p:txBody>
      </p:sp>
      <p:sp>
        <p:nvSpPr>
          <p:cNvPr id="163" name="Google Shape;163;p8"/>
          <p:cNvSpPr/>
          <p:nvPr/>
        </p:nvSpPr>
        <p:spPr>
          <a:xfrm>
            <a:off x="6105853" y="4095848"/>
            <a:ext cx="1819658" cy="3849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Tumor site</a:t>
            </a:r>
            <a:endParaRPr b="1" sz="1800">
              <a:solidFill>
                <a:schemeClr val="lt1"/>
              </a:solidFill>
              <a:latin typeface="Arial"/>
              <a:ea typeface="Arial"/>
              <a:cs typeface="Arial"/>
              <a:sym typeface="Arial"/>
            </a:endParaRPr>
          </a:p>
        </p:txBody>
      </p:sp>
      <p:sp>
        <p:nvSpPr>
          <p:cNvPr id="164" name="Google Shape;164;p8"/>
          <p:cNvSpPr/>
          <p:nvPr/>
        </p:nvSpPr>
        <p:spPr>
          <a:xfrm>
            <a:off x="8140564" y="4093399"/>
            <a:ext cx="1842009" cy="3849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p16 status</a:t>
            </a:r>
            <a:endParaRPr b="1" sz="1800">
              <a:solidFill>
                <a:schemeClr val="lt1"/>
              </a:solidFill>
              <a:latin typeface="Arial"/>
              <a:ea typeface="Arial"/>
              <a:cs typeface="Arial"/>
              <a:sym typeface="Arial"/>
            </a:endParaRPr>
          </a:p>
        </p:txBody>
      </p:sp>
      <p:sp>
        <p:nvSpPr>
          <p:cNvPr id="165" name="Google Shape;165;p8"/>
          <p:cNvSpPr/>
          <p:nvPr/>
        </p:nvSpPr>
        <p:spPr>
          <a:xfrm>
            <a:off x="8140564" y="4715310"/>
            <a:ext cx="1842009" cy="384900"/>
          </a:xfrm>
          <a:prstGeom prst="roundRect">
            <a:avLst>
              <a:gd fmla="val 16667" name="adj"/>
            </a:avLst>
          </a:prstGeom>
          <a:solidFill>
            <a:srgbClr val="036949"/>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Survival</a:t>
            </a:r>
            <a:endParaRPr b="1" sz="1800">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pic>
        <p:nvPicPr>
          <p:cNvPr descr="Icespensino – Plataforma ICESP de Ensino" id="170" name="Google Shape;170;p9"/>
          <p:cNvPicPr preferRelativeResize="0"/>
          <p:nvPr/>
        </p:nvPicPr>
        <p:blipFill rotWithShape="1">
          <a:blip r:embed="rId3">
            <a:alphaModFix/>
          </a:blip>
          <a:srcRect b="0" l="18647" r="61976" t="0"/>
          <a:stretch/>
        </p:blipFill>
        <p:spPr>
          <a:xfrm>
            <a:off x="204368" y="5701313"/>
            <a:ext cx="2362306" cy="1254125"/>
          </a:xfrm>
          <a:prstGeom prst="rect">
            <a:avLst/>
          </a:prstGeom>
          <a:noFill/>
          <a:ln>
            <a:noFill/>
          </a:ln>
        </p:spPr>
      </p:pic>
      <p:pic>
        <p:nvPicPr>
          <p:cNvPr descr="Icespensino – Plataforma ICESP de Ensino" id="171" name="Google Shape;171;p9"/>
          <p:cNvPicPr preferRelativeResize="0"/>
          <p:nvPr/>
        </p:nvPicPr>
        <p:blipFill rotWithShape="1">
          <a:blip r:embed="rId3">
            <a:alphaModFix/>
          </a:blip>
          <a:srcRect b="0" l="1" r="78584" t="0"/>
          <a:stretch/>
        </p:blipFill>
        <p:spPr>
          <a:xfrm>
            <a:off x="4790501" y="5661939"/>
            <a:ext cx="2610998" cy="1254125"/>
          </a:xfrm>
          <a:prstGeom prst="rect">
            <a:avLst/>
          </a:prstGeom>
          <a:noFill/>
          <a:ln>
            <a:noFill/>
          </a:ln>
        </p:spPr>
      </p:pic>
      <p:pic>
        <p:nvPicPr>
          <p:cNvPr descr="Icespensino – Plataforma ICESP de Ensino" id="172" name="Google Shape;172;p9"/>
          <p:cNvPicPr preferRelativeResize="0"/>
          <p:nvPr/>
        </p:nvPicPr>
        <p:blipFill rotWithShape="1">
          <a:blip r:embed="rId3">
            <a:alphaModFix/>
          </a:blip>
          <a:srcRect b="0" l="60160" r="20465" t="0"/>
          <a:stretch/>
        </p:blipFill>
        <p:spPr>
          <a:xfrm>
            <a:off x="9348624" y="5701312"/>
            <a:ext cx="2362306" cy="1254125"/>
          </a:xfrm>
          <a:prstGeom prst="rect">
            <a:avLst/>
          </a:prstGeom>
          <a:noFill/>
          <a:ln>
            <a:noFill/>
          </a:ln>
        </p:spPr>
      </p:pic>
      <p:sp>
        <p:nvSpPr>
          <p:cNvPr id="173" name="Google Shape;173;p9"/>
          <p:cNvSpPr txBox="1"/>
          <p:nvPr>
            <p:ph type="title"/>
          </p:nvPr>
        </p:nvSpPr>
        <p:spPr>
          <a:xfrm>
            <a:off x="384725" y="505248"/>
            <a:ext cx="8374500" cy="677108"/>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400"/>
              <a:buFont typeface="Arial"/>
              <a:buNone/>
            </a:pPr>
            <a:r>
              <a:rPr b="1" lang="en-US">
                <a:latin typeface="Arial"/>
                <a:ea typeface="Arial"/>
                <a:cs typeface="Arial"/>
                <a:sym typeface="Arial"/>
              </a:rPr>
              <a:t>Methods</a:t>
            </a:r>
            <a:endParaRPr b="1">
              <a:latin typeface="Arial"/>
              <a:ea typeface="Arial"/>
              <a:cs typeface="Arial"/>
              <a:sym typeface="Arial"/>
            </a:endParaRPr>
          </a:p>
        </p:txBody>
      </p:sp>
      <p:sp>
        <p:nvSpPr>
          <p:cNvPr id="174" name="Google Shape;174;p9"/>
          <p:cNvSpPr txBox="1"/>
          <p:nvPr/>
        </p:nvSpPr>
        <p:spPr>
          <a:xfrm>
            <a:off x="384750" y="1719744"/>
            <a:ext cx="11151600" cy="3560700"/>
          </a:xfrm>
          <a:prstGeom prst="rect">
            <a:avLst/>
          </a:prstGeom>
          <a:noFill/>
          <a:ln>
            <a:noFill/>
          </a:ln>
        </p:spPr>
        <p:txBody>
          <a:bodyPr anchorCtr="0" anchor="t" bIns="0" lIns="0" spcFirstLastPara="1" rIns="0" wrap="square" tIns="0">
            <a:spAutoFit/>
          </a:bodyPr>
          <a:lstStyle/>
          <a:p>
            <a:pPr indent="-285750" lvl="0" marL="285750" marR="0" rtl="0" algn="just">
              <a:lnSpc>
                <a:spcPct val="90000"/>
              </a:lnSpc>
              <a:spcBef>
                <a:spcPts val="1000"/>
              </a:spcBef>
              <a:spcAft>
                <a:spcPts val="0"/>
              </a:spcAft>
              <a:buClr>
                <a:schemeClr val="dk1"/>
              </a:buClr>
              <a:buSzPts val="2800"/>
              <a:buFont typeface="Arial"/>
              <a:buChar char="•"/>
            </a:pPr>
            <a:r>
              <a:rPr lang="en-US" sz="2800">
                <a:solidFill>
                  <a:schemeClr val="dk1"/>
                </a:solidFill>
                <a:latin typeface="Arial"/>
                <a:ea typeface="Arial"/>
                <a:cs typeface="Arial"/>
                <a:sym typeface="Arial"/>
              </a:rPr>
              <a:t>In operated cases:</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Size</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Tumor thickness</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Depth of invasion (DOI)</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Vascular invasion</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Perineural spread</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Primary tumor size (pT)</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Nodal status</a:t>
            </a:r>
            <a:endParaRPr/>
          </a:p>
          <a:p>
            <a:pPr indent="-285750" lvl="1" marL="742950" marR="0" rtl="0" algn="just">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Surgical margins</a:t>
            </a:r>
            <a:endParaRPr/>
          </a:p>
        </p:txBody>
      </p:sp>
      <p:pic>
        <p:nvPicPr>
          <p:cNvPr descr="Image" id="175" name="Google Shape;175;p9"/>
          <p:cNvPicPr preferRelativeResize="0"/>
          <p:nvPr/>
        </p:nvPicPr>
        <p:blipFill rotWithShape="1">
          <a:blip r:embed="rId4">
            <a:alphaModFix/>
          </a:blip>
          <a:srcRect b="0" l="0" r="0" t="0"/>
          <a:stretch/>
        </p:blipFill>
        <p:spPr>
          <a:xfrm>
            <a:off x="6293344" y="655837"/>
            <a:ext cx="4931762" cy="3944679"/>
          </a:xfrm>
          <a:prstGeom prst="rect">
            <a:avLst/>
          </a:prstGeom>
          <a:noFill/>
          <a:ln>
            <a:noFill/>
          </a:ln>
        </p:spPr>
      </p:pic>
      <p:sp>
        <p:nvSpPr>
          <p:cNvPr id="176" name="Google Shape;176;p9"/>
          <p:cNvSpPr txBox="1"/>
          <p:nvPr/>
        </p:nvSpPr>
        <p:spPr>
          <a:xfrm>
            <a:off x="5947903" y="4747206"/>
            <a:ext cx="5763027" cy="116955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i="1" lang="en-US" sz="1400">
                <a:solidFill>
                  <a:schemeClr val="dk1"/>
                </a:solidFill>
                <a:latin typeface="Arial"/>
                <a:ea typeface="Arial"/>
                <a:cs typeface="Arial"/>
                <a:sym typeface="Arial"/>
              </a:rPr>
              <a:t>Figure. Squamous cell carcinoma. Adapted from WHO Classification of Tumours Editorial Board. Head and neck tumours [Internet]. Lyon (France): International Agency for Research on Cancer; 2023 [cited 2024 May 30th]. (WHO classification of tumours series, 5th ed.; vol. 9). Available from: https://tumourclassification.iarc.who.int/chapters/52.</a:t>
            </a:r>
            <a:endParaRPr i="1" sz="14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2024-05-18T18:59:15Z</dcterms:created>
  <dc:creator>Wilker Dias Martins</dc:creator>
</cp:coreProperties>
</file>